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9"/>
  </p:notesMasterIdLst>
  <p:sldIdLst>
    <p:sldId id="256" r:id="rId2"/>
    <p:sldId id="260" r:id="rId3"/>
    <p:sldId id="259" r:id="rId4"/>
    <p:sldId id="258" r:id="rId5"/>
    <p:sldId id="257" r:id="rId6"/>
    <p:sldId id="261" r:id="rId7"/>
    <p:sldId id="262" r:id="rId8"/>
    <p:sldId id="263" r:id="rId9"/>
    <p:sldId id="264" r:id="rId10"/>
    <p:sldId id="266" r:id="rId11"/>
    <p:sldId id="267" r:id="rId12"/>
    <p:sldId id="272" r:id="rId13"/>
    <p:sldId id="269" r:id="rId14"/>
    <p:sldId id="274" r:id="rId15"/>
    <p:sldId id="270" r:id="rId16"/>
    <p:sldId id="271" r:id="rId17"/>
    <p:sldId id="273" r:id="rId1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15" autoAdjust="0"/>
  </p:normalViewPr>
  <p:slideViewPr>
    <p:cSldViewPr>
      <p:cViewPr>
        <p:scale>
          <a:sx n="73" d="100"/>
          <a:sy n="73" d="100"/>
        </p:scale>
        <p:origin x="-1212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9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32C483-6F88-40F5-8BE3-946A18D3FDF8}" type="doc">
      <dgm:prSet loTypeId="urn:microsoft.com/office/officeart/2005/8/layout/venn1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sk-SK"/>
        </a:p>
      </dgm:t>
    </dgm:pt>
    <dgm:pt modelId="{A2B14A04-07BC-442E-84FE-B68E9ACBFA0E}">
      <dgm:prSet phldrT="[Text]"/>
      <dgm:spPr/>
      <dgm:t>
        <a:bodyPr/>
        <a:lstStyle/>
        <a:p>
          <a:pPr algn="ctr"/>
          <a:r>
            <a:rPr lang="sk-SK" b="1" dirty="0"/>
            <a:t>VEDOMOSTI</a:t>
          </a:r>
        </a:p>
        <a:p>
          <a:pPr algn="ctr"/>
          <a:r>
            <a:rPr lang="sk-SK" dirty="0"/>
            <a:t>porozumenie ekonomike</a:t>
          </a:r>
        </a:p>
        <a:p>
          <a:pPr algn="ctr"/>
          <a:r>
            <a:rPr lang="sk-SK" dirty="0"/>
            <a:t>etika podnikania</a:t>
          </a:r>
        </a:p>
        <a:p>
          <a:pPr algn="ctr"/>
          <a:r>
            <a:rPr lang="sk-SK" dirty="0"/>
            <a:t>rozpoznanie príležitostí </a:t>
          </a:r>
        </a:p>
      </dgm:t>
    </dgm:pt>
    <dgm:pt modelId="{9FBEBC56-8B4E-4DBB-BAC2-A1F415B25F4E}" type="parTrans" cxnId="{4B1629A2-EB20-4EEF-8A32-FDE96598C0B7}">
      <dgm:prSet/>
      <dgm:spPr/>
      <dgm:t>
        <a:bodyPr/>
        <a:lstStyle/>
        <a:p>
          <a:pPr algn="ctr"/>
          <a:endParaRPr lang="sk-SK"/>
        </a:p>
      </dgm:t>
    </dgm:pt>
    <dgm:pt modelId="{02397ADF-3792-494B-8D91-3F79CA5259BF}" type="sibTrans" cxnId="{4B1629A2-EB20-4EEF-8A32-FDE96598C0B7}">
      <dgm:prSet/>
      <dgm:spPr/>
      <dgm:t>
        <a:bodyPr/>
        <a:lstStyle/>
        <a:p>
          <a:pPr algn="ctr"/>
          <a:endParaRPr lang="sk-SK"/>
        </a:p>
      </dgm:t>
    </dgm:pt>
    <dgm:pt modelId="{46D08D37-65C6-4B51-9F0B-DDF0E657C370}">
      <dgm:prSet phldrT="[Text]" custT="1"/>
      <dgm:spPr/>
      <dgm:t>
        <a:bodyPr/>
        <a:lstStyle/>
        <a:p>
          <a:pPr algn="ctr"/>
          <a:r>
            <a:rPr lang="sk-SK" sz="1200" b="1" dirty="0"/>
            <a:t>SCHOPNOSTI</a:t>
          </a:r>
        </a:p>
        <a:p>
          <a:pPr algn="ctr"/>
          <a:r>
            <a:rPr lang="sk-SK" sz="1200" b="0" dirty="0"/>
            <a:t>riadenie projektov, komunikácia, samostatná i tímová práca, rozpoznanie silných aj slabých </a:t>
          </a:r>
          <a:r>
            <a:rPr lang="sk-SK" sz="1200" b="0" dirty="0" smtClean="0"/>
            <a:t>stránok, zhodnotenie </a:t>
          </a:r>
          <a:r>
            <a:rPr lang="sk-SK" sz="1200" b="0" dirty="0"/>
            <a:t>rizika</a:t>
          </a:r>
        </a:p>
      </dgm:t>
    </dgm:pt>
    <dgm:pt modelId="{86906613-141A-4219-A304-9D999DC25BC7}" type="parTrans" cxnId="{1B266A6D-2C4D-4C55-85E6-A8B368FB044A}">
      <dgm:prSet/>
      <dgm:spPr/>
      <dgm:t>
        <a:bodyPr/>
        <a:lstStyle/>
        <a:p>
          <a:pPr algn="ctr"/>
          <a:endParaRPr lang="sk-SK"/>
        </a:p>
      </dgm:t>
    </dgm:pt>
    <dgm:pt modelId="{8D320F10-B3C5-46A2-9544-3F9D2C973065}" type="sibTrans" cxnId="{1B266A6D-2C4D-4C55-85E6-A8B368FB044A}">
      <dgm:prSet/>
      <dgm:spPr/>
      <dgm:t>
        <a:bodyPr/>
        <a:lstStyle/>
        <a:p>
          <a:pPr algn="ctr"/>
          <a:endParaRPr lang="sk-SK"/>
        </a:p>
      </dgm:t>
    </dgm:pt>
    <dgm:pt modelId="{7D4266DA-F9F8-4386-8361-BD6670ABD09E}">
      <dgm:prSet phldrT="[Text]" custT="1"/>
      <dgm:spPr/>
      <dgm:t>
        <a:bodyPr/>
        <a:lstStyle/>
        <a:p>
          <a:pPr algn="ctr"/>
          <a:r>
            <a:rPr lang="sk-SK" sz="1400" b="1" dirty="0"/>
            <a:t>POSTOJE </a:t>
          </a:r>
        </a:p>
        <a:p>
          <a:pPr algn="ctr"/>
          <a:r>
            <a:rPr lang="sk-SK" sz="1400" b="0" dirty="0"/>
            <a:t>aktivita a iniciatíva, nezávislosť, </a:t>
          </a:r>
          <a:r>
            <a:rPr lang="sk-SK" sz="1400" b="0" dirty="0" err="1"/>
            <a:t>invoatívnosť</a:t>
          </a:r>
          <a:r>
            <a:rPr lang="sk-SK" sz="1400" b="0" dirty="0"/>
            <a:t>, </a:t>
          </a:r>
          <a:r>
            <a:rPr lang="sk-SK" sz="1400" b="0" dirty="0" err="1"/>
            <a:t>ohhodlanie</a:t>
          </a:r>
          <a:r>
            <a:rPr lang="sk-SK" sz="1400" b="0" dirty="0"/>
            <a:t> plniť ciele</a:t>
          </a:r>
        </a:p>
      </dgm:t>
    </dgm:pt>
    <dgm:pt modelId="{D361434E-E004-45F2-BF83-42A519686E4D}" type="parTrans" cxnId="{091EBD68-F44A-4627-B4EC-A4A458B65B04}">
      <dgm:prSet/>
      <dgm:spPr/>
      <dgm:t>
        <a:bodyPr/>
        <a:lstStyle/>
        <a:p>
          <a:pPr algn="ctr"/>
          <a:endParaRPr lang="sk-SK"/>
        </a:p>
      </dgm:t>
    </dgm:pt>
    <dgm:pt modelId="{61EE660F-BB7C-433D-AAC1-BF81E315664A}" type="sibTrans" cxnId="{091EBD68-F44A-4627-B4EC-A4A458B65B04}">
      <dgm:prSet/>
      <dgm:spPr/>
      <dgm:t>
        <a:bodyPr/>
        <a:lstStyle/>
        <a:p>
          <a:pPr algn="ctr"/>
          <a:endParaRPr lang="sk-SK"/>
        </a:p>
      </dgm:t>
    </dgm:pt>
    <dgm:pt modelId="{C8726D51-C23B-42FB-995F-7627609F1268}" type="pres">
      <dgm:prSet presAssocID="{C732C483-6F88-40F5-8BE3-946A18D3FDF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3109F895-9B35-4BC3-96E9-E4CBBBA83429}" type="pres">
      <dgm:prSet presAssocID="{A2B14A04-07BC-442E-84FE-B68E9ACBFA0E}" presName="circ1" presStyleLbl="vennNode1" presStyleIdx="0" presStyleCnt="3" custLinFactNeighborX="-2504" custLinFactNeighborY="-10413"/>
      <dgm:spPr/>
      <dgm:t>
        <a:bodyPr/>
        <a:lstStyle/>
        <a:p>
          <a:endParaRPr lang="sk-SK"/>
        </a:p>
      </dgm:t>
    </dgm:pt>
    <dgm:pt modelId="{EF4326E6-EA79-49F6-A1CE-6E8CD160EDA2}" type="pres">
      <dgm:prSet presAssocID="{A2B14A04-07BC-442E-84FE-B68E9ACBFA0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958F0686-0E03-4149-9AB6-A078EDA4E90F}" type="pres">
      <dgm:prSet presAssocID="{46D08D37-65C6-4B51-9F0B-DDF0E657C370}" presName="circ2" presStyleLbl="vennNode1" presStyleIdx="1" presStyleCnt="3" custScaleX="101105" custLinFactNeighborX="-5952" custLinFactNeighborY="-2083"/>
      <dgm:spPr/>
      <dgm:t>
        <a:bodyPr/>
        <a:lstStyle/>
        <a:p>
          <a:endParaRPr lang="sk-SK"/>
        </a:p>
      </dgm:t>
    </dgm:pt>
    <dgm:pt modelId="{F11580D5-8922-417C-9366-1BBCCBAB70CF}" type="pres">
      <dgm:prSet presAssocID="{46D08D37-65C6-4B51-9F0B-DDF0E657C37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E4DB4A8B-5E6D-45DA-9052-5CD1C2DD59F1}" type="pres">
      <dgm:prSet presAssocID="{7D4266DA-F9F8-4386-8361-BD6670ABD09E}" presName="circ3" presStyleLbl="vennNode1" presStyleIdx="2" presStyleCnt="3" custLinFactNeighborX="-3968" custLinFactNeighborY="-2083"/>
      <dgm:spPr/>
      <dgm:t>
        <a:bodyPr/>
        <a:lstStyle/>
        <a:p>
          <a:endParaRPr lang="sk-SK"/>
        </a:p>
      </dgm:t>
    </dgm:pt>
    <dgm:pt modelId="{3501B6BF-B99F-4026-BCD7-4F3C2E976C84}" type="pres">
      <dgm:prSet presAssocID="{7D4266DA-F9F8-4386-8361-BD6670ABD09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091EBD68-F44A-4627-B4EC-A4A458B65B04}" srcId="{C732C483-6F88-40F5-8BE3-946A18D3FDF8}" destId="{7D4266DA-F9F8-4386-8361-BD6670ABD09E}" srcOrd="2" destOrd="0" parTransId="{D361434E-E004-45F2-BF83-42A519686E4D}" sibTransId="{61EE660F-BB7C-433D-AAC1-BF81E315664A}"/>
    <dgm:cxn modelId="{4B1629A2-EB20-4EEF-8A32-FDE96598C0B7}" srcId="{C732C483-6F88-40F5-8BE3-946A18D3FDF8}" destId="{A2B14A04-07BC-442E-84FE-B68E9ACBFA0E}" srcOrd="0" destOrd="0" parTransId="{9FBEBC56-8B4E-4DBB-BAC2-A1F415B25F4E}" sibTransId="{02397ADF-3792-494B-8D91-3F79CA5259BF}"/>
    <dgm:cxn modelId="{404DAC0B-AEAA-4C2D-B6A5-D8DEE9FEEF1E}" type="presOf" srcId="{7D4266DA-F9F8-4386-8361-BD6670ABD09E}" destId="{E4DB4A8B-5E6D-45DA-9052-5CD1C2DD59F1}" srcOrd="0" destOrd="0" presId="urn:microsoft.com/office/officeart/2005/8/layout/venn1"/>
    <dgm:cxn modelId="{B91A5058-5EC3-4343-BC54-AA4A1E51569F}" type="presOf" srcId="{A2B14A04-07BC-442E-84FE-B68E9ACBFA0E}" destId="{EF4326E6-EA79-49F6-A1CE-6E8CD160EDA2}" srcOrd="1" destOrd="0" presId="urn:microsoft.com/office/officeart/2005/8/layout/venn1"/>
    <dgm:cxn modelId="{DD22531B-C246-4B83-B99F-756AC277F2CD}" type="presOf" srcId="{46D08D37-65C6-4B51-9F0B-DDF0E657C370}" destId="{958F0686-0E03-4149-9AB6-A078EDA4E90F}" srcOrd="0" destOrd="0" presId="urn:microsoft.com/office/officeart/2005/8/layout/venn1"/>
    <dgm:cxn modelId="{5A5E721A-FCF4-4A18-AD92-CFC604BA74CE}" type="presOf" srcId="{C732C483-6F88-40F5-8BE3-946A18D3FDF8}" destId="{C8726D51-C23B-42FB-995F-7627609F1268}" srcOrd="0" destOrd="0" presId="urn:microsoft.com/office/officeart/2005/8/layout/venn1"/>
    <dgm:cxn modelId="{751C39A3-21A3-4881-A19E-934C2BEDB675}" type="presOf" srcId="{A2B14A04-07BC-442E-84FE-B68E9ACBFA0E}" destId="{3109F895-9B35-4BC3-96E9-E4CBBBA83429}" srcOrd="0" destOrd="0" presId="urn:microsoft.com/office/officeart/2005/8/layout/venn1"/>
    <dgm:cxn modelId="{E7307E6D-FEA1-4039-B8A1-4C367A493412}" type="presOf" srcId="{46D08D37-65C6-4B51-9F0B-DDF0E657C370}" destId="{F11580D5-8922-417C-9366-1BBCCBAB70CF}" srcOrd="1" destOrd="0" presId="urn:microsoft.com/office/officeart/2005/8/layout/venn1"/>
    <dgm:cxn modelId="{EFB82345-B88B-4590-8721-6D0F99D7DB7C}" type="presOf" srcId="{7D4266DA-F9F8-4386-8361-BD6670ABD09E}" destId="{3501B6BF-B99F-4026-BCD7-4F3C2E976C84}" srcOrd="1" destOrd="0" presId="urn:microsoft.com/office/officeart/2005/8/layout/venn1"/>
    <dgm:cxn modelId="{1B266A6D-2C4D-4C55-85E6-A8B368FB044A}" srcId="{C732C483-6F88-40F5-8BE3-946A18D3FDF8}" destId="{46D08D37-65C6-4B51-9F0B-DDF0E657C370}" srcOrd="1" destOrd="0" parTransId="{86906613-141A-4219-A304-9D999DC25BC7}" sibTransId="{8D320F10-B3C5-46A2-9544-3F9D2C973065}"/>
    <dgm:cxn modelId="{5F99C05D-451E-4D0C-BB97-0A9ABB2E6284}" type="presParOf" srcId="{C8726D51-C23B-42FB-995F-7627609F1268}" destId="{3109F895-9B35-4BC3-96E9-E4CBBBA83429}" srcOrd="0" destOrd="0" presId="urn:microsoft.com/office/officeart/2005/8/layout/venn1"/>
    <dgm:cxn modelId="{F69FE981-09A6-4474-84D8-85E79C0E6303}" type="presParOf" srcId="{C8726D51-C23B-42FB-995F-7627609F1268}" destId="{EF4326E6-EA79-49F6-A1CE-6E8CD160EDA2}" srcOrd="1" destOrd="0" presId="urn:microsoft.com/office/officeart/2005/8/layout/venn1"/>
    <dgm:cxn modelId="{0FD739E2-923E-415B-8B31-84619AC6629A}" type="presParOf" srcId="{C8726D51-C23B-42FB-995F-7627609F1268}" destId="{958F0686-0E03-4149-9AB6-A078EDA4E90F}" srcOrd="2" destOrd="0" presId="urn:microsoft.com/office/officeart/2005/8/layout/venn1"/>
    <dgm:cxn modelId="{6FB78CDA-0C49-462A-9A7A-F34090CFE613}" type="presParOf" srcId="{C8726D51-C23B-42FB-995F-7627609F1268}" destId="{F11580D5-8922-417C-9366-1BBCCBAB70CF}" srcOrd="3" destOrd="0" presId="urn:microsoft.com/office/officeart/2005/8/layout/venn1"/>
    <dgm:cxn modelId="{69907452-CE12-4D21-A845-3DD882ED1B93}" type="presParOf" srcId="{C8726D51-C23B-42FB-995F-7627609F1268}" destId="{E4DB4A8B-5E6D-45DA-9052-5CD1C2DD59F1}" srcOrd="4" destOrd="0" presId="urn:microsoft.com/office/officeart/2005/8/layout/venn1"/>
    <dgm:cxn modelId="{E85328DF-9422-4305-9A4E-7D904FDC5B6D}" type="presParOf" srcId="{C8726D51-C23B-42FB-995F-7627609F1268}" destId="{3501B6BF-B99F-4026-BCD7-4F3C2E976C8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09F895-9B35-4BC3-96E9-E4CBBBA83429}">
      <dsp:nvSpPr>
        <dsp:cNvPr id="0" name=""/>
        <dsp:cNvSpPr/>
      </dsp:nvSpPr>
      <dsp:spPr>
        <a:xfrm>
          <a:off x="2086756" y="0"/>
          <a:ext cx="2185672" cy="218567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100" b="1" kern="1200" dirty="0"/>
            <a:t>VEDOMOSTI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100" kern="1200" dirty="0"/>
            <a:t>porozumenie ekonomike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100" kern="1200" dirty="0"/>
            <a:t>etika podnikania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100" kern="1200" dirty="0"/>
            <a:t>rozpoznanie príležitostí </a:t>
          </a:r>
        </a:p>
      </dsp:txBody>
      <dsp:txXfrm>
        <a:off x="2378179" y="382492"/>
        <a:ext cx="1602826" cy="983552"/>
      </dsp:txXfrm>
    </dsp:sp>
    <dsp:sp modelId="{958F0686-0E03-4149-9AB6-A078EDA4E90F}">
      <dsp:nvSpPr>
        <dsp:cNvPr id="0" name=""/>
        <dsp:cNvSpPr/>
      </dsp:nvSpPr>
      <dsp:spPr>
        <a:xfrm>
          <a:off x="2787982" y="1426158"/>
          <a:ext cx="2209824" cy="2185672"/>
        </a:xfrm>
        <a:prstGeom prst="ellipse">
          <a:avLst/>
        </a:prstGeom>
        <a:solidFill>
          <a:schemeClr val="accent3">
            <a:alpha val="50000"/>
            <a:hueOff val="3999912"/>
            <a:satOff val="5465"/>
            <a:lumOff val="353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b="1" kern="1200" dirty="0"/>
            <a:t>SCHOPNOSTI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b="0" kern="1200" dirty="0"/>
            <a:t>riadenie projektov, komunikácia, samostatná i tímová práca, rozpoznanie silných aj slabých </a:t>
          </a:r>
          <a:r>
            <a:rPr lang="sk-SK" sz="1200" b="0" kern="1200" dirty="0" smtClean="0"/>
            <a:t>stránok, zhodnotenie </a:t>
          </a:r>
          <a:r>
            <a:rPr lang="sk-SK" sz="1200" b="0" kern="1200" dirty="0"/>
            <a:t>rizika</a:t>
          </a:r>
        </a:p>
      </dsp:txBody>
      <dsp:txXfrm>
        <a:off x="3463820" y="1990790"/>
        <a:ext cx="1325894" cy="1202120"/>
      </dsp:txXfrm>
    </dsp:sp>
    <dsp:sp modelId="{E4DB4A8B-5E6D-45DA-9052-5CD1C2DD59F1}">
      <dsp:nvSpPr>
        <dsp:cNvPr id="0" name=""/>
        <dsp:cNvSpPr/>
      </dsp:nvSpPr>
      <dsp:spPr>
        <a:xfrm>
          <a:off x="1266094" y="1426158"/>
          <a:ext cx="2185672" cy="2185672"/>
        </a:xfrm>
        <a:prstGeom prst="ellipse">
          <a:avLst/>
        </a:prstGeom>
        <a:solidFill>
          <a:schemeClr val="accent3">
            <a:alpha val="50000"/>
            <a:hueOff val="7999825"/>
            <a:satOff val="10930"/>
            <a:lumOff val="705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b="1" kern="1200" dirty="0"/>
            <a:t>POSTOJE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b="0" kern="1200" dirty="0"/>
            <a:t>aktivita a iniciatíva, nezávislosť, </a:t>
          </a:r>
          <a:r>
            <a:rPr lang="sk-SK" sz="1400" b="0" kern="1200" dirty="0" err="1"/>
            <a:t>invoatívnosť</a:t>
          </a:r>
          <a:r>
            <a:rPr lang="sk-SK" sz="1400" b="0" kern="1200" dirty="0"/>
            <a:t>, </a:t>
          </a:r>
          <a:r>
            <a:rPr lang="sk-SK" sz="1400" b="0" kern="1200" dirty="0" err="1"/>
            <a:t>ohhodlanie</a:t>
          </a:r>
          <a:r>
            <a:rPr lang="sk-SK" sz="1400" b="0" kern="1200" dirty="0"/>
            <a:t> plniť ciele</a:t>
          </a:r>
        </a:p>
      </dsp:txBody>
      <dsp:txXfrm>
        <a:off x="1471912" y="1990790"/>
        <a:ext cx="1311403" cy="1202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1DE00-A1CD-4074-9867-78825795B521}" type="datetimeFigureOut">
              <a:rPr lang="sk-SK" smtClean="0"/>
              <a:t>17.09.2018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9B8F1-D8AC-4BEA-8491-E2CA1F6B6B4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97355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3204FAA9-A667-4B9C-A2C8-467D877DF2F9}" type="datetimeFigureOut">
              <a:rPr lang="sk-SK" smtClean="0"/>
              <a:t>17.09.2018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1F255F84-0AEE-499D-ACAB-1E9EDA2A1FEB}" type="slidenum">
              <a:rPr lang="sk-SK" smtClean="0"/>
              <a:t>‹#›</a:t>
            </a:fld>
            <a:endParaRPr lang="sk-SK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4FAA9-A667-4B9C-A2C8-467D877DF2F9}" type="datetimeFigureOut">
              <a:rPr lang="sk-SK" smtClean="0"/>
              <a:t>17.09.2018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5F84-0AEE-499D-ACAB-1E9EDA2A1FE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4FAA9-A667-4B9C-A2C8-467D877DF2F9}" type="datetimeFigureOut">
              <a:rPr lang="sk-SK" smtClean="0"/>
              <a:t>17.09.2018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5F84-0AEE-499D-ACAB-1E9EDA2A1FE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4FAA9-A667-4B9C-A2C8-467D877DF2F9}" type="datetimeFigureOut">
              <a:rPr lang="sk-SK" smtClean="0"/>
              <a:t>17.09.2018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5F84-0AEE-499D-ACAB-1E9EDA2A1FE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4FAA9-A667-4B9C-A2C8-467D877DF2F9}" type="datetimeFigureOut">
              <a:rPr lang="sk-SK" smtClean="0"/>
              <a:t>17.09.2018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5F84-0AEE-499D-ACAB-1E9EDA2A1FE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4FAA9-A667-4B9C-A2C8-467D877DF2F9}" type="datetimeFigureOut">
              <a:rPr lang="sk-SK" smtClean="0"/>
              <a:t>17.09.2018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5F84-0AEE-499D-ACAB-1E9EDA2A1FEB}" type="slidenum">
              <a:rPr lang="sk-SK" smtClean="0"/>
              <a:t>‹#›</a:t>
            </a:fld>
            <a:endParaRPr lang="sk-S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4FAA9-A667-4B9C-A2C8-467D877DF2F9}" type="datetimeFigureOut">
              <a:rPr lang="sk-SK" smtClean="0"/>
              <a:t>17.09.2018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5F84-0AEE-499D-ACAB-1E9EDA2A1FEB}" type="slidenum">
              <a:rPr lang="sk-SK" smtClean="0"/>
              <a:t>‹#›</a:t>
            </a:fld>
            <a:endParaRPr lang="sk-SK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4FAA9-A667-4B9C-A2C8-467D877DF2F9}" type="datetimeFigureOut">
              <a:rPr lang="sk-SK" smtClean="0"/>
              <a:t>17.09.2018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5F84-0AEE-499D-ACAB-1E9EDA2A1FE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4FAA9-A667-4B9C-A2C8-467D877DF2F9}" type="datetimeFigureOut">
              <a:rPr lang="sk-SK" smtClean="0"/>
              <a:t>17.09.2018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5F84-0AEE-499D-ACAB-1E9EDA2A1FE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4FAA9-A667-4B9C-A2C8-467D877DF2F9}" type="datetimeFigureOut">
              <a:rPr lang="sk-SK" smtClean="0"/>
              <a:t>17.09.2018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5F84-0AEE-499D-ACAB-1E9EDA2A1FE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4FAA9-A667-4B9C-A2C8-467D877DF2F9}" type="datetimeFigureOut">
              <a:rPr lang="sk-SK" smtClean="0"/>
              <a:t>17.09.2018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5F84-0AEE-499D-ACAB-1E9EDA2A1FE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3204FAA9-A667-4B9C-A2C8-467D877DF2F9}" type="datetimeFigureOut">
              <a:rPr lang="sk-SK" smtClean="0"/>
              <a:t>17.09.2018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1F255F84-0AEE-499D-ACAB-1E9EDA2A1FEB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 rot="360000">
            <a:off x="3202173" y="3736836"/>
            <a:ext cx="4847038" cy="1599722"/>
          </a:xfrm>
        </p:spPr>
        <p:txBody>
          <a:bodyPr/>
          <a:lstStyle/>
          <a:p>
            <a:r>
              <a:rPr lang="sk-SK" dirty="0" smtClean="0"/>
              <a:t>PODNIKNI NIEČO!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sk-SK" dirty="0" smtClean="0"/>
          </a:p>
          <a:p>
            <a:endParaRPr lang="sk-SK" dirty="0" smtClean="0"/>
          </a:p>
        </p:txBody>
      </p:sp>
      <p:pic>
        <p:nvPicPr>
          <p:cNvPr id="1026" name="Picture 2" descr="C:\Users\Zuzana\Downloads\logo 201809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065222"/>
            <a:ext cx="2091692" cy="41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Ã½sledok vyhÄ¾adÃ¡vania obrÃ¡zkov pre dopyt univerzitne poradenske centr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80928"/>
            <a:ext cx="1760736" cy="56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6732240" y="5113240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Zuzana </a:t>
            </a:r>
            <a:r>
              <a:rPr lang="sk-SK" dirty="0" err="1"/>
              <a:t>K</a:t>
            </a:r>
            <a:r>
              <a:rPr lang="sk-SK" dirty="0" err="1" smtClean="0"/>
              <a:t>ožárová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1052758" y="4365104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Národná cena </a:t>
            </a:r>
            <a:r>
              <a:rPr lang="sk-SK" dirty="0" err="1"/>
              <a:t>k</a:t>
            </a:r>
            <a:r>
              <a:rPr lang="sk-SK" dirty="0" err="1" smtClean="0"/>
              <a:t>ariérového</a:t>
            </a:r>
            <a:r>
              <a:rPr lang="sk-SK" dirty="0" smtClean="0"/>
              <a:t> poradenstva 2018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86098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47864" y="28419"/>
            <a:ext cx="3008313" cy="1162050"/>
          </a:xfrm>
        </p:spPr>
        <p:txBody>
          <a:bodyPr/>
          <a:lstStyle/>
          <a:p>
            <a:r>
              <a:rPr lang="sk-SK" dirty="0" smtClean="0"/>
              <a:t>5. </a:t>
            </a:r>
            <a:r>
              <a:rPr lang="sk-SK" dirty="0"/>
              <a:t>a</a:t>
            </a:r>
            <a:r>
              <a:rPr lang="sk-SK" dirty="0" smtClean="0"/>
              <a:t> 6. modul</a:t>
            </a:r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132856"/>
            <a:ext cx="6757442" cy="3801060"/>
          </a:xfrm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907704" y="1268760"/>
            <a:ext cx="5987008" cy="4691063"/>
          </a:xfrm>
        </p:spPr>
        <p:txBody>
          <a:bodyPr/>
          <a:lstStyle/>
          <a:p>
            <a:pPr lvl="1"/>
            <a:r>
              <a:rPr lang="sk-SK" sz="1600" dirty="0" smtClean="0"/>
              <a:t>- ekonomické a právne aspekty podnikania </a:t>
            </a:r>
          </a:p>
          <a:p>
            <a:pPr lvl="1"/>
            <a:r>
              <a:rPr lang="sk-SK" sz="1600" dirty="0" smtClean="0"/>
              <a:t> 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20627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3008313" cy="1224136"/>
          </a:xfrm>
        </p:spPr>
        <p:txBody>
          <a:bodyPr/>
          <a:lstStyle/>
          <a:p>
            <a:r>
              <a:rPr lang="sk-SK" dirty="0" smtClean="0"/>
              <a:t>4. a 7. modul</a:t>
            </a:r>
            <a:endParaRPr lang="sk-SK" dirty="0"/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564904"/>
            <a:ext cx="6862455" cy="3860130"/>
          </a:xfrm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67544" y="1015464"/>
            <a:ext cx="3384376" cy="1919091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k-SK" sz="1600" dirty="0" smtClean="0"/>
              <a:t>Význam, tvorba podnikateľského plánu (vlastný projekt)</a:t>
            </a:r>
            <a:endParaRPr lang="sk-SK" sz="1600" dirty="0"/>
          </a:p>
        </p:txBody>
      </p:sp>
      <p:pic>
        <p:nvPicPr>
          <p:cNvPr id="7" name="Picture 2" descr="VÃ½sledok vyhÄ¾adÃ¡vania obrÃ¡zkov pre dopyt swot anallÃ½z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8640"/>
            <a:ext cx="3058854" cy="357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727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68144" y="4149080"/>
            <a:ext cx="3008313" cy="1162050"/>
          </a:xfrm>
        </p:spPr>
        <p:txBody>
          <a:bodyPr/>
          <a:lstStyle/>
          <a:p>
            <a:r>
              <a:rPr lang="sk-SK" dirty="0" smtClean="0"/>
              <a:t>8. modul</a:t>
            </a:r>
            <a:endParaRPr lang="sk-SK" dirty="0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60648"/>
            <a:ext cx="5550033" cy="4162524"/>
          </a:xfrm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796136" y="5373216"/>
            <a:ext cx="3008313" cy="4691063"/>
          </a:xfrm>
        </p:spPr>
        <p:txBody>
          <a:bodyPr>
            <a:normAutofit/>
          </a:bodyPr>
          <a:lstStyle/>
          <a:p>
            <a:r>
              <a:rPr lang="sk-SK" sz="1600" dirty="0" smtClean="0"/>
              <a:t>Prezentácia individuálnych podnikateľských plánov za prítomnosti podnikateľov</a:t>
            </a:r>
            <a:endParaRPr lang="sk-SK" sz="1600" dirty="0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8" t="12873" r="16261"/>
          <a:stretch/>
        </p:blipFill>
        <p:spPr>
          <a:xfrm>
            <a:off x="410725" y="3068960"/>
            <a:ext cx="4364475" cy="3627021"/>
          </a:xfrm>
          <a:prstGeom prst="rect">
            <a:avLst/>
          </a:prstGeom>
        </p:spPr>
      </p:pic>
      <p:pic>
        <p:nvPicPr>
          <p:cNvPr id="6146" name="Picture 2" descr="C:\Users\Zuzana\Disk Google\dizertačná práca\tréningový program UPJŠ\LS20172018\fotky\41779851_257155085140237_1555673597408706560_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34"/>
          <a:stretch/>
        </p:blipFill>
        <p:spPr bwMode="auto">
          <a:xfrm>
            <a:off x="410725" y="116632"/>
            <a:ext cx="4560278" cy="357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207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67843" y="-609"/>
            <a:ext cx="3008313" cy="1162050"/>
          </a:xfrm>
        </p:spPr>
        <p:txBody>
          <a:bodyPr/>
          <a:lstStyle/>
          <a:p>
            <a:r>
              <a:rPr lang="sk-SK" dirty="0" smtClean="0"/>
              <a:t>FB skupina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" t="16875" r="7585" b="14286"/>
          <a:stretch/>
        </p:blipFill>
        <p:spPr bwMode="auto">
          <a:xfrm>
            <a:off x="539552" y="1628800"/>
            <a:ext cx="8064896" cy="4380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181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 čom je tréning nápomocný?</a:t>
            </a:r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k-SK" dirty="0" smtClean="0"/>
              <a:t>zreálnenie predstavy o podnikaní</a:t>
            </a:r>
          </a:p>
          <a:p>
            <a:endParaRPr lang="sk-SK" dirty="0" smtClean="0"/>
          </a:p>
          <a:p>
            <a:r>
              <a:rPr lang="sk-SK" dirty="0"/>
              <a:t>s</a:t>
            </a:r>
            <a:r>
              <a:rPr lang="sk-SK" dirty="0" smtClean="0"/>
              <a:t>konkretizovanie podnikateľského nápadu (</a:t>
            </a:r>
            <a:r>
              <a:rPr lang="sk-SK" dirty="0" err="1" smtClean="0"/>
              <a:t>podn</a:t>
            </a:r>
            <a:r>
              <a:rPr lang="sk-SK" dirty="0" smtClean="0"/>
              <a:t>. </a:t>
            </a:r>
            <a:r>
              <a:rPr lang="sk-SK" dirty="0"/>
              <a:t>p</a:t>
            </a:r>
            <a:r>
              <a:rPr lang="sk-SK" dirty="0" smtClean="0"/>
              <a:t>lán)</a:t>
            </a:r>
          </a:p>
          <a:p>
            <a:endParaRPr lang="sk-SK" dirty="0" smtClean="0"/>
          </a:p>
          <a:p>
            <a:r>
              <a:rPr lang="sk-SK" dirty="0"/>
              <a:t>posilnenie sebavedomia a zámeru podnikať</a:t>
            </a:r>
          </a:p>
          <a:p>
            <a:endParaRPr lang="sk-SK" dirty="0"/>
          </a:p>
          <a:p>
            <a:r>
              <a:rPr lang="sk-SK" dirty="0" err="1"/>
              <a:t>f</a:t>
            </a:r>
            <a:r>
              <a:rPr lang="sk-SK" dirty="0" err="1" smtClean="0"/>
              <a:t>eedback</a:t>
            </a:r>
            <a:r>
              <a:rPr lang="sk-SK" dirty="0" smtClean="0"/>
              <a:t> </a:t>
            </a:r>
          </a:p>
          <a:p>
            <a:endParaRPr lang="sk-SK" dirty="0"/>
          </a:p>
          <a:p>
            <a:r>
              <a:rPr lang="sk-SK" dirty="0"/>
              <a:t>ďalší </a:t>
            </a:r>
            <a:r>
              <a:rPr lang="sk-SK" dirty="0" err="1"/>
              <a:t>sebarozvoj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69137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121921" y="330142"/>
            <a:ext cx="4900157" cy="1442674"/>
          </a:xfrm>
        </p:spPr>
        <p:txBody>
          <a:bodyPr/>
          <a:lstStyle/>
          <a:p>
            <a:r>
              <a:rPr lang="sk-SK" dirty="0" err="1" smtClean="0"/>
              <a:t>Feedback</a:t>
            </a:r>
            <a:endParaRPr lang="sk-SK" dirty="0"/>
          </a:p>
        </p:txBody>
      </p:sp>
      <p:sp>
        <p:nvSpPr>
          <p:cNvPr id="7" name="Zástupný symbol textu 6"/>
          <p:cNvSpPr>
            <a:spLocks noGrp="1"/>
          </p:cNvSpPr>
          <p:nvPr>
            <p:ph type="body" idx="4294967295"/>
          </p:nvPr>
        </p:nvSpPr>
        <p:spPr>
          <a:xfrm>
            <a:off x="376380" y="116632"/>
            <a:ext cx="3017838" cy="542925"/>
          </a:xfrm>
        </p:spPr>
        <p:txBody>
          <a:bodyPr/>
          <a:lstStyle/>
          <a:p>
            <a:r>
              <a:rPr lang="sk-SK" dirty="0"/>
              <a:t>Podnikatelia:</a:t>
            </a:r>
            <a:r>
              <a:rPr lang="sk-SK" dirty="0" smtClean="0"/>
              <a:t> </a:t>
            </a:r>
          </a:p>
        </p:txBody>
      </p:sp>
      <p:sp>
        <p:nvSpPr>
          <p:cNvPr id="8" name="Zástupný symbol textu 7"/>
          <p:cNvSpPr>
            <a:spLocks noGrp="1"/>
          </p:cNvSpPr>
          <p:nvPr>
            <p:ph type="body" sz="quarter" idx="4294967295"/>
          </p:nvPr>
        </p:nvSpPr>
        <p:spPr>
          <a:xfrm>
            <a:off x="7167325" y="5253207"/>
            <a:ext cx="1872208" cy="542925"/>
          </a:xfrm>
        </p:spPr>
        <p:txBody>
          <a:bodyPr/>
          <a:lstStyle/>
          <a:p>
            <a:r>
              <a:rPr lang="sk-SK" dirty="0" smtClean="0"/>
              <a:t>Absolventi </a:t>
            </a:r>
            <a:endParaRPr lang="sk-SK" dirty="0"/>
          </a:p>
        </p:txBody>
      </p:sp>
      <p:sp>
        <p:nvSpPr>
          <p:cNvPr id="2" name="Oválna bublina 1"/>
          <p:cNvSpPr/>
          <p:nvPr/>
        </p:nvSpPr>
        <p:spPr>
          <a:xfrm>
            <a:off x="246743" y="4365104"/>
            <a:ext cx="3305583" cy="2088232"/>
          </a:xfrm>
          <a:prstGeom prst="wedgeEllipse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k-SK" sz="1200" b="1" dirty="0" smtClean="0"/>
              <a:t>    Michal </a:t>
            </a:r>
            <a:r>
              <a:rPr lang="sk-SK" sz="1200" b="1" dirty="0" err="1"/>
              <a:t>Podracký</a:t>
            </a:r>
            <a:r>
              <a:rPr lang="sk-SK" sz="1200" b="1" dirty="0"/>
              <a:t> </a:t>
            </a:r>
            <a:endParaRPr lang="sk-SK" sz="1200" b="1" dirty="0" smtClean="0"/>
          </a:p>
          <a:p>
            <a:r>
              <a:rPr lang="sk-SK" sz="1200" b="1" dirty="0" smtClean="0"/>
              <a:t>(</a:t>
            </a:r>
            <a:r>
              <a:rPr lang="sk-SK" sz="1200" b="1" dirty="0"/>
              <a:t>Klenoty Hematit): </a:t>
            </a:r>
            <a:r>
              <a:rPr lang="sk-SK" sz="1200" dirty="0"/>
              <a:t/>
            </a:r>
            <a:br>
              <a:rPr lang="sk-SK" sz="1200" dirty="0"/>
            </a:br>
            <a:r>
              <a:rPr lang="sk-SK" sz="1200" i="1" dirty="0"/>
              <a:t>„Program hodnotím ako vysoko prospešný pre rozvoj mladých ľudí, ktorí majú záujem o podnikanie. Na finálnej prezentácii projektov, bolo vidieť vysokú kreativitu a inovatívne nápady jednotlivcov."</a:t>
            </a:r>
            <a:endParaRPr lang="sk-SK" sz="1200" dirty="0"/>
          </a:p>
        </p:txBody>
      </p:sp>
      <p:sp>
        <p:nvSpPr>
          <p:cNvPr id="3" name="Bublina v tvare zaobleného obdĺžnika 2"/>
          <p:cNvSpPr/>
          <p:nvPr/>
        </p:nvSpPr>
        <p:spPr>
          <a:xfrm>
            <a:off x="492077" y="764704"/>
            <a:ext cx="2160240" cy="1368152"/>
          </a:xfrm>
          <a:prstGeom prst="wedgeRoundRect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k-SK" sz="1200" b="1" dirty="0"/>
              <a:t>Matúš </a:t>
            </a:r>
            <a:r>
              <a:rPr lang="sk-SK" sz="1200" b="1" dirty="0" err="1"/>
              <a:t>Draganovský</a:t>
            </a:r>
            <a:r>
              <a:rPr lang="sk-SK" sz="1200" b="1" dirty="0"/>
              <a:t> (</a:t>
            </a:r>
            <a:r>
              <a:rPr lang="sk-SK" sz="1200" b="1" dirty="0" err="1"/>
              <a:t>SUVko</a:t>
            </a:r>
            <a:r>
              <a:rPr lang="sk-SK" sz="1200" b="1" dirty="0"/>
              <a:t> </a:t>
            </a:r>
            <a:r>
              <a:rPr lang="sk-SK" sz="1200" b="1" dirty="0" err="1"/>
              <a:t>Coaching</a:t>
            </a:r>
            <a:r>
              <a:rPr lang="sk-SK" sz="1200" b="1" dirty="0"/>
              <a:t> s.r.o.):</a:t>
            </a:r>
            <a:r>
              <a:rPr lang="sk-SK" sz="1200" b="1" i="1" dirty="0"/>
              <a:t> </a:t>
            </a:r>
            <a:r>
              <a:rPr lang="sk-SK" sz="1200" i="1" dirty="0"/>
              <a:t>„Projektu držím silno prsty do budúcna, je to hravá platforma, ako si svoje silné stránky a nápady môžu účastníci testovať v praxi.“ </a:t>
            </a:r>
            <a:endParaRPr lang="sk-SK" sz="1200" dirty="0"/>
          </a:p>
        </p:txBody>
      </p:sp>
      <p:sp>
        <p:nvSpPr>
          <p:cNvPr id="4" name="Obdĺžniková bublina 3"/>
          <p:cNvSpPr/>
          <p:nvPr/>
        </p:nvSpPr>
        <p:spPr>
          <a:xfrm>
            <a:off x="813070" y="2417890"/>
            <a:ext cx="2304256" cy="1656184"/>
          </a:xfrm>
          <a:prstGeom prst="wedgeRect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k-SK" sz="1200" b="1" dirty="0"/>
              <a:t>Martin </a:t>
            </a:r>
            <a:r>
              <a:rPr lang="sk-SK" sz="1200" b="1" dirty="0" err="1"/>
              <a:t>Gduľa</a:t>
            </a:r>
            <a:r>
              <a:rPr lang="sk-SK" sz="1200" b="1" dirty="0"/>
              <a:t> (</a:t>
            </a:r>
            <a:r>
              <a:rPr lang="sk-SK" sz="1200" b="1" dirty="0" err="1"/>
              <a:t>Partners</a:t>
            </a:r>
            <a:r>
              <a:rPr lang="sk-SK" sz="1200" b="1" dirty="0"/>
              <a:t> </a:t>
            </a:r>
            <a:r>
              <a:rPr lang="sk-SK" sz="1200" b="1" dirty="0" err="1"/>
              <a:t>Group</a:t>
            </a:r>
            <a:r>
              <a:rPr lang="sk-SK" sz="1200" b="1" dirty="0"/>
              <a:t>)</a:t>
            </a:r>
            <a:r>
              <a:rPr lang="sk-SK" sz="1200" b="1" i="1" dirty="0"/>
              <a:t>: </a:t>
            </a:r>
            <a:r>
              <a:rPr lang="sk-SK" sz="1200" i="1" dirty="0"/>
              <a:t>„Som fanúšikom takýchto projektov a patrí Vám môj obdiv! Zaujímavá bola aj kreativita a spracovanie jednotlivých biznis plánov. Verím, že sa niektoré aj podarí realizovať.“</a:t>
            </a:r>
            <a:endParaRPr lang="sk-SK" sz="1200" dirty="0"/>
          </a:p>
        </p:txBody>
      </p:sp>
      <p:sp>
        <p:nvSpPr>
          <p:cNvPr id="10" name="Bublina v tvare zaobleného obdĺžnika 9"/>
          <p:cNvSpPr/>
          <p:nvPr/>
        </p:nvSpPr>
        <p:spPr>
          <a:xfrm>
            <a:off x="4427984" y="4653136"/>
            <a:ext cx="2736304" cy="1584176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k-SK" sz="1400" b="1" dirty="0" err="1"/>
              <a:t>Aďa</a:t>
            </a:r>
            <a:r>
              <a:rPr lang="sk-SK" sz="1400" dirty="0"/>
              <a:t>: „</a:t>
            </a:r>
            <a:r>
              <a:rPr lang="sk-SK" sz="1400" i="1" dirty="0"/>
              <a:t>Utriedila som si čo chcem/nechcem v tom čase, na čo som pripravená a na čo ešte nie. Čím si ešte chcem prejsť pred tým, než by som sa pustila trebárs do podnikania napr. skúsiť si pozíciu zamestnanca.“</a:t>
            </a:r>
          </a:p>
        </p:txBody>
      </p:sp>
      <p:sp>
        <p:nvSpPr>
          <p:cNvPr id="12" name="Obláčik 11"/>
          <p:cNvSpPr/>
          <p:nvPr/>
        </p:nvSpPr>
        <p:spPr>
          <a:xfrm>
            <a:off x="6122775" y="260648"/>
            <a:ext cx="2769705" cy="2241679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sk-SK" sz="1100" b="1" i="1" dirty="0"/>
              <a:t>Martina: </a:t>
            </a:r>
            <a:r>
              <a:rPr lang="sk-SK" sz="1100" i="1" dirty="0"/>
              <a:t>„Naučilo ma to pozerať sa na </a:t>
            </a:r>
            <a:r>
              <a:rPr lang="sk-SK" sz="1100" i="1" dirty="0" err="1"/>
              <a:t>business</a:t>
            </a:r>
            <a:r>
              <a:rPr lang="sk-SK" sz="1100" i="1" dirty="0"/>
              <a:t> a samotný pracovný trh z iného uhlu, trochu mi to zvýšilo sebavedomie, aby som naďalej uvažovala o podnikaní a realizácií mojich projektov), myslím že ma to naučilo tiež rozmýšľať inovatívne.“</a:t>
            </a:r>
          </a:p>
        </p:txBody>
      </p:sp>
      <p:sp>
        <p:nvSpPr>
          <p:cNvPr id="13" name="Oválna bublina 12"/>
          <p:cNvSpPr/>
          <p:nvPr/>
        </p:nvSpPr>
        <p:spPr>
          <a:xfrm>
            <a:off x="6190410" y="2718351"/>
            <a:ext cx="2880320" cy="1934785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k-SK" sz="1200" b="1" i="1" dirty="0"/>
              <a:t>Veronika: </a:t>
            </a:r>
            <a:r>
              <a:rPr lang="sk-SK" sz="1200" i="1" dirty="0"/>
              <a:t>„S odstupom času vidím, že to je prospešné pre vylepšenie môjho nápadu (</a:t>
            </a:r>
            <a:r>
              <a:rPr lang="sk-SK" sz="1200" i="1" dirty="0" err="1"/>
              <a:t>handsstyleleoplitery</a:t>
            </a:r>
            <a:r>
              <a:rPr lang="sk-SK" sz="1200" i="1" dirty="0"/>
              <a:t>), nakoplo ma to v marketingu - viac sa propagujem aj na internete, spoznala som nových ľudí.“</a:t>
            </a:r>
          </a:p>
        </p:txBody>
      </p:sp>
      <p:sp>
        <p:nvSpPr>
          <p:cNvPr id="15" name="Obláčik 14"/>
          <p:cNvSpPr/>
          <p:nvPr/>
        </p:nvSpPr>
        <p:spPr>
          <a:xfrm>
            <a:off x="3563888" y="1772816"/>
            <a:ext cx="2952328" cy="2448272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sk-SK" sz="1200" b="1" i="1" dirty="0"/>
              <a:t>Martin:</a:t>
            </a:r>
            <a:r>
              <a:rPr lang="sk-SK" sz="1200" b="1" dirty="0"/>
              <a:t> </a:t>
            </a:r>
            <a:r>
              <a:rPr lang="sk-SK" sz="1200" dirty="0"/>
              <a:t>„</a:t>
            </a:r>
            <a:r>
              <a:rPr lang="sk-SK" sz="1200" i="1" dirty="0"/>
              <a:t>Kurz ma nakopol spraviť si profil </a:t>
            </a:r>
            <a:r>
              <a:rPr lang="sk-SK" sz="1200" i="1" dirty="0" smtClean="0"/>
              <a:t>na </a:t>
            </a:r>
            <a:r>
              <a:rPr lang="sk-SK" sz="1200" i="1" dirty="0" err="1" smtClean="0"/>
              <a:t>LinkedIn</a:t>
            </a:r>
            <a:r>
              <a:rPr lang="sk-SK" sz="1200" i="1" dirty="0"/>
              <a:t>, aby som mohol nájsť viac pracovných príležitostí a ľudí v odbore. Určite využijem aj podnikateľský plán na základe ktorého si viem určiť ciele, financie, trh a podobne.“</a:t>
            </a:r>
          </a:p>
        </p:txBody>
      </p:sp>
    </p:spTree>
    <p:extLst>
      <p:ext uri="{BB962C8B-B14F-4D97-AF65-F5344CB8AC3E}">
        <p14:creationId xmlns:p14="http://schemas.microsoft.com/office/powerpoint/2010/main" val="2055723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</a:t>
            </a:r>
            <a:r>
              <a:rPr lang="sk-SK" dirty="0" smtClean="0"/>
              <a:t>lány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800" dirty="0" smtClean="0"/>
              <a:t>11/2018 – 3. pokračovanie (UPJŠ v KE, UK v BA)</a:t>
            </a:r>
          </a:p>
          <a:p>
            <a:pPr lvl="2"/>
            <a:r>
              <a:rPr lang="sk-SK" dirty="0" smtClean="0"/>
              <a:t>zmena z 8 týždňov na 3 intenzívne dni</a:t>
            </a:r>
            <a:endParaRPr lang="sk-SK" dirty="0" smtClean="0">
              <a:sym typeface="Wingdings" pitchFamily="2" charset="2"/>
            </a:endParaRPr>
          </a:p>
          <a:p>
            <a:pPr lvl="2"/>
            <a:r>
              <a:rPr lang="sk-SK" dirty="0">
                <a:sym typeface="Wingdings" pitchFamily="2" charset="2"/>
              </a:rPr>
              <a:t>s</a:t>
            </a:r>
            <a:r>
              <a:rPr lang="sk-SK" dirty="0" smtClean="0">
                <a:sym typeface="Wingdings" pitchFamily="2" charset="2"/>
              </a:rPr>
              <a:t>polupráca s lokálnym podnikateľským inkubátorom</a:t>
            </a:r>
          </a:p>
          <a:p>
            <a:pPr marL="0" indent="0">
              <a:buNone/>
            </a:pPr>
            <a:endParaRPr lang="sk-SK" dirty="0" smtClean="0">
              <a:sym typeface="Wingdings" pitchFamily="2" charset="2"/>
            </a:endParaRPr>
          </a:p>
          <a:p>
            <a:r>
              <a:rPr lang="sk-SK" sz="2800" dirty="0" smtClean="0">
                <a:sym typeface="Wingdings" pitchFamily="2" charset="2"/>
              </a:rPr>
              <a:t>06 resp. 08/2019 – obhajoba dizertačnej práce 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2056610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Ďakujem za pozornosť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err="1" smtClean="0"/>
              <a:t>kozarova@saske.sk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23186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ahnutý roh 12"/>
          <p:cNvSpPr/>
          <p:nvPr/>
        </p:nvSpPr>
        <p:spPr>
          <a:xfrm>
            <a:off x="4572000" y="393350"/>
            <a:ext cx="2808312" cy="1944216"/>
          </a:xfrm>
          <a:prstGeom prst="foldedCorne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3588672" cy="1442674"/>
          </a:xfrm>
        </p:spPr>
        <p:txBody>
          <a:bodyPr/>
          <a:lstStyle/>
          <a:p>
            <a:r>
              <a:rPr lang="sk-SK" dirty="0" smtClean="0"/>
              <a:t>Podnikni </a:t>
            </a:r>
            <a:r>
              <a:rPr lang="sk-SK" dirty="0" err="1" smtClean="0"/>
              <a:t>nie</a:t>
            </a:r>
            <a:r>
              <a:rPr lang="sk-SK" b="1" dirty="0" err="1" smtClean="0"/>
              <a:t>ČO</a:t>
            </a:r>
            <a:r>
              <a:rPr lang="sk-SK" dirty="0" smtClean="0"/>
              <a:t>! </a:t>
            </a:r>
            <a:endParaRPr lang="sk-SK" dirty="0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 Podnikavosť:</a:t>
            </a:r>
          </a:p>
        </p:txBody>
      </p:sp>
      <p:sp>
        <p:nvSpPr>
          <p:cNvPr id="7" name="Zástupný symbol textu 6"/>
          <p:cNvSpPr>
            <a:spLocks noGrp="1"/>
          </p:cNvSpPr>
          <p:nvPr>
            <p:ph type="body" sz="quarter" idx="3"/>
          </p:nvPr>
        </p:nvSpPr>
        <p:spPr>
          <a:xfrm>
            <a:off x="5220072" y="2996952"/>
            <a:ext cx="3014708" cy="542394"/>
          </a:xfrm>
        </p:spPr>
        <p:txBody>
          <a:bodyPr/>
          <a:lstStyle/>
          <a:p>
            <a:r>
              <a:rPr lang="sk-SK" dirty="0" err="1" smtClean="0"/>
              <a:t>Kariérová</a:t>
            </a:r>
            <a:r>
              <a:rPr lang="sk-SK" dirty="0" smtClean="0"/>
              <a:t> adaptabilita</a:t>
            </a:r>
            <a:endParaRPr lang="sk-SK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37718735"/>
              </p:ext>
            </p:extLst>
          </p:nvPr>
        </p:nvGraphicFramePr>
        <p:xfrm>
          <a:off x="-828600" y="2564904"/>
          <a:ext cx="6480720" cy="376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BlokTextu 4"/>
          <p:cNvSpPr txBox="1"/>
          <p:nvPr/>
        </p:nvSpPr>
        <p:spPr>
          <a:xfrm>
            <a:off x="467544" y="6021288"/>
            <a:ext cx="345638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50" b="1" dirty="0" smtClean="0"/>
              <a:t>Obrázok </a:t>
            </a:r>
            <a:r>
              <a:rPr lang="sk-SK" sz="1050" dirty="0" smtClean="0"/>
              <a:t>Štruktúra kľúčovej kompetencie „zmysel pre iniciatívu a podnikavosť“  (</a:t>
            </a:r>
            <a:r>
              <a:rPr lang="sk-SK" sz="1050" dirty="0" err="1" smtClean="0"/>
              <a:t>Malach</a:t>
            </a:r>
            <a:r>
              <a:rPr lang="sk-SK" sz="1050" dirty="0" smtClean="0"/>
              <a:t>, 2008)</a:t>
            </a:r>
            <a:endParaRPr lang="sk-SK" sz="1050" i="1" dirty="0" smtClean="0"/>
          </a:p>
          <a:p>
            <a:endParaRPr lang="sk-SK" sz="1050" dirty="0"/>
          </a:p>
        </p:txBody>
      </p:sp>
      <p:sp>
        <p:nvSpPr>
          <p:cNvPr id="9" name="Obdĺžnik 8"/>
          <p:cNvSpPr/>
          <p:nvPr/>
        </p:nvSpPr>
        <p:spPr>
          <a:xfrm>
            <a:off x="4788024" y="626794"/>
            <a:ext cx="23762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tréningový </a:t>
            </a:r>
            <a:r>
              <a:rPr lang="sk-SK" dirty="0">
                <a:solidFill>
                  <a:schemeClr val="bg1"/>
                </a:solidFill>
              </a:rPr>
              <a:t>program na rozvoj </a:t>
            </a:r>
            <a:r>
              <a:rPr lang="sk-SK" b="1" dirty="0">
                <a:solidFill>
                  <a:schemeClr val="bg1"/>
                </a:solidFill>
              </a:rPr>
              <a:t>podnikavosti a </a:t>
            </a:r>
            <a:r>
              <a:rPr lang="sk-SK" b="1" dirty="0" err="1">
                <a:solidFill>
                  <a:schemeClr val="bg1"/>
                </a:solidFill>
              </a:rPr>
              <a:t>kariérovej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r>
              <a:rPr lang="sk-SK" b="1" dirty="0" smtClean="0">
                <a:solidFill>
                  <a:schemeClr val="bg1"/>
                </a:solidFill>
              </a:rPr>
              <a:t>adaptability</a:t>
            </a:r>
            <a:endParaRPr lang="sk-SK" dirty="0"/>
          </a:p>
        </p:txBody>
      </p:sp>
      <p:pic>
        <p:nvPicPr>
          <p:cNvPr id="3076" name="Picture 4" descr="VÃ½sledok vyhÄ¾adÃ¡vania obrÃ¡zkov pre dopyt career pl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89040"/>
            <a:ext cx="473652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ĺžnik 2"/>
          <p:cNvSpPr/>
          <p:nvPr/>
        </p:nvSpPr>
        <p:spPr>
          <a:xfrm>
            <a:off x="3779912" y="3356992"/>
            <a:ext cx="158417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0" name="Rovná spojovacia šípka 9"/>
          <p:cNvCxnSpPr/>
          <p:nvPr/>
        </p:nvCxnSpPr>
        <p:spPr>
          <a:xfrm>
            <a:off x="3491880" y="1365458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062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041440" cy="1442674"/>
          </a:xfrm>
        </p:spPr>
        <p:txBody>
          <a:bodyPr/>
          <a:lstStyle/>
          <a:p>
            <a:r>
              <a:rPr lang="sk-SK" dirty="0" smtClean="0"/>
              <a:t>Prečo 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11560" y="1484784"/>
            <a:ext cx="8136904" cy="468052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k-SK" i="1" dirty="0" smtClean="0"/>
              <a:t>„V súčasnosti sa požiadavky na kompetencie zmenili. Väčší počet pracovných miest totiž podlieha automatizácii, technológie zohrávajú významnejšiu úlohu vo všetkých oblastiach života a práce a </a:t>
            </a:r>
            <a:r>
              <a:rPr lang="sk-SK" b="1" i="1" dirty="0" smtClean="0">
                <a:solidFill>
                  <a:srgbClr val="FF0000"/>
                </a:solidFill>
              </a:rPr>
              <a:t>podnikateľské </a:t>
            </a:r>
            <a:r>
              <a:rPr lang="sk-SK" i="1" dirty="0" smtClean="0">
                <a:solidFill>
                  <a:schemeClr val="tx1"/>
                </a:solidFill>
              </a:rPr>
              <a:t>a spoločenské a občianske </a:t>
            </a:r>
            <a:r>
              <a:rPr lang="sk-SK" b="1" i="1" dirty="0" smtClean="0">
                <a:solidFill>
                  <a:srgbClr val="FF0000"/>
                </a:solidFill>
              </a:rPr>
              <a:t>kompetencie</a:t>
            </a:r>
            <a:r>
              <a:rPr lang="sk-SK" i="1" dirty="0" smtClean="0">
                <a:solidFill>
                  <a:schemeClr val="tx1"/>
                </a:solidFill>
              </a:rPr>
              <a:t> </a:t>
            </a:r>
            <a:r>
              <a:rPr lang="sk-SK" b="1" i="1" dirty="0" smtClean="0">
                <a:solidFill>
                  <a:srgbClr val="FF0000"/>
                </a:solidFill>
              </a:rPr>
              <a:t>sú čoraz dôležitejšie na zabezpečenie odolnosti a schopnosti prispôsobiť sa zmenám</a:t>
            </a:r>
            <a:r>
              <a:rPr lang="sk-SK" i="1" dirty="0" smtClean="0"/>
              <a:t>.“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b="1" dirty="0" smtClean="0"/>
              <a:t>Kľúčové kompetencie:</a:t>
            </a:r>
          </a:p>
          <a:p>
            <a:r>
              <a:rPr lang="sk-SK" dirty="0" smtClean="0"/>
              <a:t>1. komunikácia v materinskom jazyku, </a:t>
            </a:r>
          </a:p>
          <a:p>
            <a:r>
              <a:rPr lang="sk-SK" dirty="0" smtClean="0"/>
              <a:t>2. komunikácia v cudzích jazykoch, </a:t>
            </a:r>
          </a:p>
          <a:p>
            <a:r>
              <a:rPr lang="sk-SK" dirty="0" smtClean="0"/>
              <a:t>3. matematická kompetencia a základné kompetencie v oblasti vedy a techniky, </a:t>
            </a:r>
          </a:p>
          <a:p>
            <a:r>
              <a:rPr lang="sk-SK" dirty="0" smtClean="0"/>
              <a:t>4. digitálna kompetencia, </a:t>
            </a:r>
          </a:p>
          <a:p>
            <a:r>
              <a:rPr lang="sk-SK" dirty="0" smtClean="0"/>
              <a:t>5. naučiť sa učiť, </a:t>
            </a:r>
          </a:p>
          <a:p>
            <a:r>
              <a:rPr lang="sk-SK" dirty="0" smtClean="0"/>
              <a:t>6. spoločenské a občianske kompetencie, </a:t>
            </a:r>
          </a:p>
          <a:p>
            <a:r>
              <a:rPr lang="sk-SK" sz="4400" dirty="0" smtClean="0">
                <a:solidFill>
                  <a:srgbClr val="FF0000"/>
                </a:solidFill>
              </a:rPr>
              <a:t>7. iniciatívnosť a podnikavosť</a:t>
            </a:r>
          </a:p>
          <a:p>
            <a:r>
              <a:rPr lang="sk-SK" dirty="0" smtClean="0"/>
              <a:t>8. kultúrne povedomie a vyjadrovanie.</a:t>
            </a: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 smtClean="0"/>
              <a:t>Členské štáty by mali: </a:t>
            </a:r>
            <a:endParaRPr lang="sk-SK" i="1" dirty="0" smtClean="0"/>
          </a:p>
          <a:p>
            <a:r>
              <a:rPr lang="sk-SK" dirty="0" smtClean="0"/>
              <a:t>2.5. </a:t>
            </a:r>
            <a:r>
              <a:rPr lang="sk-SK" b="1" dirty="0" smtClean="0">
                <a:solidFill>
                  <a:srgbClr val="FF0000"/>
                </a:solidFill>
              </a:rPr>
              <a:t>podporovať podnikateľské kompetencie, kreatívnosť a iniciatívnosť</a:t>
            </a:r>
            <a:r>
              <a:rPr lang="sk-SK" dirty="0" smtClean="0"/>
              <a:t>, najmä u mladých ľudí, napríklad aj prostredníctvom podpory príležitostí pre mladých učiacich sa, aby počas školského vzdelávania mohli získať aspoň jednu praktickú skúsenosť z podnikateľského prostredia</a:t>
            </a:r>
            <a:endParaRPr lang="sk-SK" i="1" dirty="0" smtClean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539552" y="6356350"/>
            <a:ext cx="8208912" cy="365125"/>
          </a:xfrm>
        </p:spPr>
        <p:txBody>
          <a:bodyPr/>
          <a:lstStyle/>
          <a:p>
            <a:r>
              <a:rPr lang="sk-SK" sz="1100" dirty="0" smtClean="0">
                <a:latin typeface="Perpetua" pitchFamily="18" charset="0"/>
              </a:rPr>
              <a:t>ODPORÚČANIE EURÓPSKEHO PARLAMENTU A RADY o kľúčových kompetenciách pre celoživotné vzdelávanie (2006/962/ES)</a:t>
            </a:r>
          </a:p>
          <a:p>
            <a:r>
              <a:rPr lang="sk-SK" sz="1100" dirty="0" smtClean="0">
                <a:latin typeface="Perpetua" pitchFamily="18" charset="0"/>
              </a:rPr>
              <a:t>ODPORÚČANIE EURÓPSKEHO PARLAMENTU A RADY o kľúčových kompetenciách pre celoživotné vzdelávanie (2018/0008(NLE)</a:t>
            </a:r>
          </a:p>
          <a:p>
            <a:endParaRPr lang="sk-SK" sz="1100" dirty="0"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880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Na koho cielime?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vysokoškolskí študenti</a:t>
            </a:r>
          </a:p>
          <a:p>
            <a:pPr lvl="1"/>
            <a:r>
              <a:rPr lang="sk-SK" dirty="0" smtClean="0"/>
              <a:t>ktorí podnikať chcú, ale aj ktorí o podnikaní nikdy neuvažovali </a:t>
            </a:r>
            <a:endParaRPr lang="sk-SK" dirty="0"/>
          </a:p>
        </p:txBody>
      </p:sp>
      <p:pic>
        <p:nvPicPr>
          <p:cNvPr id="4099" name="Picture 3" descr="C:\Users\Zuzana\AppData\Local\Microsoft\Windows\INetCache\IE\WN91JK5Q\students_group_wor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84984"/>
            <a:ext cx="4572000" cy="340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26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chceme dosiahnuť?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sk-SK" dirty="0" smtClean="0"/>
              <a:t>Zvyšovať </a:t>
            </a:r>
            <a:r>
              <a:rPr lang="sk-SK" b="1" dirty="0" smtClean="0"/>
              <a:t>sebapoznanie  </a:t>
            </a:r>
          </a:p>
          <a:p>
            <a:pPr>
              <a:buFont typeface="Wingdings" pitchFamily="2" charset="2"/>
              <a:buChar char="ü"/>
            </a:pPr>
            <a:endParaRPr lang="sk-SK" dirty="0" smtClean="0"/>
          </a:p>
          <a:p>
            <a:pPr>
              <a:buFont typeface="Wingdings" pitchFamily="2" charset="2"/>
              <a:buChar char="ü"/>
            </a:pPr>
            <a:r>
              <a:rPr lang="sk-SK" dirty="0" smtClean="0"/>
              <a:t>Zvyšovať vybrané kompetencie – napr. </a:t>
            </a:r>
            <a:r>
              <a:rPr lang="sk-SK" b="1" dirty="0" smtClean="0"/>
              <a:t>podnikavosť</a:t>
            </a:r>
          </a:p>
          <a:p>
            <a:pPr>
              <a:buFont typeface="Wingdings" pitchFamily="2" charset="2"/>
              <a:buChar char="ü"/>
            </a:pPr>
            <a:endParaRPr lang="sk-SK" dirty="0" smtClean="0"/>
          </a:p>
          <a:p>
            <a:pPr>
              <a:buFont typeface="Wingdings" pitchFamily="2" charset="2"/>
              <a:buChar char="ü"/>
            </a:pPr>
            <a:r>
              <a:rPr lang="sk-SK" dirty="0" smtClean="0"/>
              <a:t>Podnietiť </a:t>
            </a:r>
            <a:r>
              <a:rPr lang="sk-SK" b="1" dirty="0" smtClean="0"/>
              <a:t>vytvorenie mét </a:t>
            </a:r>
            <a:r>
              <a:rPr lang="sk-SK" b="1" smtClean="0"/>
              <a:t>vo vlastnej </a:t>
            </a:r>
            <a:r>
              <a:rPr lang="sk-SK" b="1" dirty="0" smtClean="0"/>
              <a:t>kariére </a:t>
            </a:r>
            <a:r>
              <a:rPr lang="sk-SK" dirty="0" smtClean="0"/>
              <a:t>v</a:t>
            </a:r>
            <a:r>
              <a:rPr lang="sk-SK" dirty="0"/>
              <a:t> súlade </a:t>
            </a:r>
            <a:r>
              <a:rPr lang="sk-SK" dirty="0" smtClean="0"/>
              <a:t>so </a:t>
            </a:r>
            <a:r>
              <a:rPr lang="sk-SK" dirty="0"/>
              <a:t>schopnosťami, záujmami a presvedčeniami, </a:t>
            </a:r>
            <a:endParaRPr lang="sk-SK" dirty="0" smtClean="0"/>
          </a:p>
          <a:p>
            <a:pPr>
              <a:buFont typeface="Wingdings" pitchFamily="2" charset="2"/>
              <a:buChar char="ü"/>
            </a:pPr>
            <a:endParaRPr lang="sk-SK" dirty="0" smtClean="0"/>
          </a:p>
          <a:p>
            <a:pPr>
              <a:buFont typeface="Wingdings" pitchFamily="2" charset="2"/>
              <a:buChar char="ü"/>
            </a:pPr>
            <a:r>
              <a:rPr lang="sk-SK" b="1" dirty="0" smtClean="0"/>
              <a:t>zlepšiť vnímanie </a:t>
            </a:r>
            <a:r>
              <a:rPr lang="sk-SK" b="1" dirty="0"/>
              <a:t>pracovných príležitostí </a:t>
            </a:r>
            <a:r>
              <a:rPr lang="sk-SK" dirty="0"/>
              <a:t>pre sebarealizáciu, a to nielen formou zamestnania sa v nejakej spoločnosti, ale napríklad aj formou </a:t>
            </a:r>
            <a:r>
              <a:rPr lang="sk-SK" dirty="0" err="1"/>
              <a:t>samozamestnávania</a:t>
            </a:r>
            <a:r>
              <a:rPr lang="sk-SK" dirty="0"/>
              <a:t> či založenia </a:t>
            </a:r>
            <a:r>
              <a:rPr lang="sk-SK" dirty="0" smtClean="0"/>
              <a:t>firmy</a:t>
            </a:r>
            <a:endParaRPr lang="sk-SK" dirty="0"/>
          </a:p>
          <a:p>
            <a:pPr>
              <a:buFont typeface="Wingdings" pitchFamily="2" charset="2"/>
              <a:buChar char="ü"/>
            </a:pPr>
            <a:endParaRPr lang="cs-CZ" dirty="0" smtClean="0"/>
          </a:p>
          <a:p>
            <a:pPr>
              <a:buFont typeface="Wingdings" pitchFamily="2" charset="2"/>
              <a:buChar char="ü"/>
            </a:pPr>
            <a:r>
              <a:rPr lang="cs-CZ" b="1" dirty="0" err="1" smtClean="0"/>
              <a:t>zvyšovať</a:t>
            </a:r>
            <a:r>
              <a:rPr lang="cs-CZ" b="1" dirty="0" smtClean="0"/>
              <a:t> </a:t>
            </a:r>
            <a:r>
              <a:rPr lang="cs-CZ" b="1" dirty="0" err="1" smtClean="0"/>
              <a:t>povedomie</a:t>
            </a:r>
            <a:r>
              <a:rPr lang="cs-CZ" b="1" dirty="0" smtClean="0"/>
              <a:t> </a:t>
            </a:r>
            <a:r>
              <a:rPr lang="cs-CZ" b="1" dirty="0" err="1" smtClean="0"/>
              <a:t>študentov</a:t>
            </a:r>
            <a:r>
              <a:rPr lang="cs-CZ" b="1" dirty="0" smtClean="0"/>
              <a:t> o podnikaní</a:t>
            </a:r>
            <a:r>
              <a:rPr lang="cs-CZ" dirty="0" smtClean="0"/>
              <a:t> </a:t>
            </a:r>
            <a:r>
              <a:rPr lang="cs-CZ" dirty="0" err="1" smtClean="0"/>
              <a:t>ako</a:t>
            </a:r>
            <a:r>
              <a:rPr lang="cs-CZ" dirty="0" smtClean="0"/>
              <a:t> </a:t>
            </a:r>
            <a:r>
              <a:rPr lang="cs-CZ" dirty="0" err="1" smtClean="0"/>
              <a:t>možnej</a:t>
            </a:r>
            <a:r>
              <a:rPr lang="cs-CZ" dirty="0" smtClean="0"/>
              <a:t> </a:t>
            </a:r>
            <a:r>
              <a:rPr lang="cs-CZ" dirty="0" err="1" smtClean="0"/>
              <a:t>profesnej</a:t>
            </a:r>
            <a:r>
              <a:rPr lang="cs-CZ" dirty="0" smtClean="0"/>
              <a:t> </a:t>
            </a:r>
            <a:r>
              <a:rPr lang="cs-CZ" dirty="0" err="1" smtClean="0"/>
              <a:t>voľbe</a:t>
            </a:r>
            <a:r>
              <a:rPr lang="cs-CZ" dirty="0" smtClean="0"/>
              <a:t> </a:t>
            </a:r>
            <a:endParaRPr lang="sk-SK" dirty="0" smtClean="0"/>
          </a:p>
          <a:p>
            <a:pPr lvl="0"/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51947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Ako to robíme?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700808"/>
            <a:ext cx="7467600" cy="4680520"/>
          </a:xfrm>
        </p:spPr>
        <p:txBody>
          <a:bodyPr>
            <a:normAutofit fontScale="92500" lnSpcReduction="20000"/>
          </a:bodyPr>
          <a:lstStyle/>
          <a:p>
            <a:r>
              <a:rPr lang="sk-SK" dirty="0" smtClean="0"/>
              <a:t>Tréningový program pozostávajúci z 8 modulov:</a:t>
            </a:r>
          </a:p>
          <a:p>
            <a:pPr marL="457200" lvl="1" indent="0">
              <a:buNone/>
            </a:pPr>
            <a:r>
              <a:rPr lang="sk-SK" sz="1600" b="1" dirty="0"/>
              <a:t>1</a:t>
            </a:r>
            <a:r>
              <a:rPr lang="sk-SK" sz="1600" b="1" dirty="0" smtClean="0"/>
              <a:t>. </a:t>
            </a:r>
            <a:r>
              <a:rPr lang="sk-SK" sz="1600" dirty="0" err="1" smtClean="0"/>
              <a:t>sebaspoznávanie</a:t>
            </a:r>
            <a:r>
              <a:rPr lang="sk-SK" sz="1600" dirty="0"/>
              <a:t>, analýza silných a slabých stránok, hodnotenie podnikateľského potenciálu, zamestnanec </a:t>
            </a:r>
            <a:r>
              <a:rPr lang="sk-SK" sz="1600" dirty="0" err="1"/>
              <a:t>vs</a:t>
            </a:r>
            <a:r>
              <a:rPr lang="sk-SK" sz="1600" dirty="0"/>
              <a:t>. podnikateľ </a:t>
            </a:r>
          </a:p>
          <a:p>
            <a:pPr marL="457200" lvl="1" indent="0">
              <a:buNone/>
            </a:pPr>
            <a:r>
              <a:rPr lang="sk-SK" sz="1600" b="1" dirty="0"/>
              <a:t>2</a:t>
            </a:r>
            <a:r>
              <a:rPr lang="sk-SK" sz="1600" b="1" dirty="0" smtClean="0"/>
              <a:t>. </a:t>
            </a:r>
            <a:r>
              <a:rPr lang="sk-SK" sz="1600" dirty="0" smtClean="0"/>
              <a:t>vnímanie </a:t>
            </a:r>
            <a:r>
              <a:rPr lang="sk-SK" sz="1600" dirty="0"/>
              <a:t>a identifikovanie podnikateľských príležitostí </a:t>
            </a:r>
          </a:p>
          <a:p>
            <a:pPr marL="457200" lvl="1" indent="0">
              <a:buNone/>
            </a:pPr>
            <a:r>
              <a:rPr lang="sk-SK" sz="1600" b="1" dirty="0"/>
              <a:t>3. </a:t>
            </a:r>
            <a:r>
              <a:rPr lang="sk-SK" sz="1600" dirty="0" smtClean="0"/>
              <a:t>hodnotenie </a:t>
            </a:r>
            <a:r>
              <a:rPr lang="sk-SK" sz="1600" dirty="0"/>
              <a:t>podnikateľské príležitosti </a:t>
            </a:r>
          </a:p>
          <a:p>
            <a:pPr marL="457200" lvl="1" indent="0">
              <a:buNone/>
            </a:pPr>
            <a:r>
              <a:rPr lang="sk-SK" sz="1600" b="1" dirty="0"/>
              <a:t>4</a:t>
            </a:r>
            <a:r>
              <a:rPr lang="sk-SK" sz="1600" b="1" dirty="0" smtClean="0"/>
              <a:t>. </a:t>
            </a:r>
            <a:r>
              <a:rPr lang="sk-SK" sz="1600" dirty="0" smtClean="0"/>
              <a:t>význam </a:t>
            </a:r>
            <a:r>
              <a:rPr lang="sk-SK" sz="1600" dirty="0"/>
              <a:t>podnikateľského plánu </a:t>
            </a:r>
          </a:p>
          <a:p>
            <a:pPr marL="457200" lvl="1" indent="0">
              <a:buNone/>
            </a:pPr>
            <a:r>
              <a:rPr lang="sk-SK" sz="1600" b="1" dirty="0"/>
              <a:t>5. </a:t>
            </a:r>
            <a:r>
              <a:rPr lang="sk-SK" sz="1600" dirty="0" smtClean="0"/>
              <a:t>ekonomické </a:t>
            </a:r>
            <a:r>
              <a:rPr lang="sk-SK" sz="1600" dirty="0"/>
              <a:t>aspekty podnikania </a:t>
            </a:r>
          </a:p>
          <a:p>
            <a:pPr marL="457200" lvl="1" indent="0">
              <a:buNone/>
            </a:pPr>
            <a:r>
              <a:rPr lang="sk-SK" sz="1600" b="1" dirty="0"/>
              <a:t>6</a:t>
            </a:r>
            <a:r>
              <a:rPr lang="sk-SK" sz="1600" b="1" dirty="0" smtClean="0"/>
              <a:t>. </a:t>
            </a:r>
            <a:r>
              <a:rPr lang="sk-SK" sz="1600" dirty="0" smtClean="0"/>
              <a:t>právne </a:t>
            </a:r>
            <a:r>
              <a:rPr lang="sk-SK" sz="1600" dirty="0"/>
              <a:t>aspekty podnikania  </a:t>
            </a:r>
          </a:p>
          <a:p>
            <a:pPr marL="457200" lvl="1" indent="0">
              <a:buNone/>
            </a:pPr>
            <a:r>
              <a:rPr lang="sk-SK" sz="1600" b="1" dirty="0"/>
              <a:t>7. </a:t>
            </a:r>
            <a:r>
              <a:rPr lang="sk-SK" sz="1600" dirty="0" smtClean="0"/>
              <a:t>tvorba </a:t>
            </a:r>
            <a:r>
              <a:rPr lang="sk-SK" sz="1600" dirty="0"/>
              <a:t>podnikateľského plánu</a:t>
            </a:r>
          </a:p>
          <a:p>
            <a:pPr marL="457200" lvl="1" indent="0">
              <a:buNone/>
            </a:pPr>
            <a:r>
              <a:rPr lang="sk-SK" sz="1600" b="1" dirty="0"/>
              <a:t>8</a:t>
            </a:r>
            <a:r>
              <a:rPr lang="sk-SK" sz="1600" b="1" dirty="0" smtClean="0"/>
              <a:t>. </a:t>
            </a:r>
            <a:r>
              <a:rPr lang="sk-SK" sz="1600" dirty="0" smtClean="0"/>
              <a:t>individuálna </a:t>
            </a:r>
            <a:r>
              <a:rPr lang="sk-SK" sz="1600" dirty="0"/>
              <a:t>prezentácia podnikateľských plánov za účasti podnikateľov </a:t>
            </a:r>
            <a:r>
              <a:rPr lang="sk-SK" sz="1600" dirty="0" smtClean="0"/>
              <a:t>a</a:t>
            </a:r>
            <a:r>
              <a:rPr lang="sk-SK" sz="1600" dirty="0"/>
              <a:t> spätná </a:t>
            </a:r>
            <a:r>
              <a:rPr lang="sk-SK" sz="1600" dirty="0" smtClean="0"/>
              <a:t>väzba</a:t>
            </a:r>
          </a:p>
          <a:p>
            <a:pPr marL="457200" lvl="1" indent="0">
              <a:buNone/>
            </a:pPr>
            <a:endParaRPr lang="sk-SK" sz="1600" dirty="0"/>
          </a:p>
          <a:p>
            <a:pPr marL="457200" lvl="1" indent="0">
              <a:buNone/>
            </a:pPr>
            <a:r>
              <a:rPr lang="sk-SK" sz="2400" dirty="0" smtClean="0"/>
              <a:t> - využitie </a:t>
            </a:r>
            <a:r>
              <a:rPr lang="sk-SK" sz="2400" dirty="0"/>
              <a:t>metód </a:t>
            </a:r>
            <a:r>
              <a:rPr lang="sk-SK" sz="2400" b="1" dirty="0" err="1" smtClean="0"/>
              <a:t>learning</a:t>
            </a:r>
            <a:r>
              <a:rPr lang="sk-SK" sz="2400" b="1" dirty="0" smtClean="0"/>
              <a:t> </a:t>
            </a:r>
            <a:r>
              <a:rPr lang="sk-SK" sz="2400" b="1" dirty="0"/>
              <a:t>by </a:t>
            </a:r>
            <a:r>
              <a:rPr lang="sk-SK" sz="2400" b="1" dirty="0" err="1" smtClean="0"/>
              <a:t>doing</a:t>
            </a:r>
            <a:r>
              <a:rPr lang="sk-SK" sz="2400" b="1" dirty="0" smtClean="0"/>
              <a:t> </a:t>
            </a:r>
            <a:r>
              <a:rPr lang="sk-SK" sz="2400" dirty="0"/>
              <a:t>– napr. </a:t>
            </a:r>
            <a:r>
              <a:rPr lang="sk-SK" sz="2400" dirty="0" err="1" smtClean="0"/>
              <a:t>brainstorming</a:t>
            </a:r>
            <a:r>
              <a:rPr lang="sk-SK" sz="2400" dirty="0" smtClean="0"/>
              <a:t>, vytvorenie a prezentácia podnikateľského </a:t>
            </a:r>
            <a:r>
              <a:rPr lang="sk-SK" sz="2400" dirty="0"/>
              <a:t>plánu</a:t>
            </a:r>
            <a:r>
              <a:rPr lang="sk-SK" sz="2400" dirty="0" smtClean="0"/>
              <a:t>, hry, </a:t>
            </a:r>
            <a:r>
              <a:rPr lang="sk-SK" sz="2400" dirty="0"/>
              <a:t>diskusia s podnikateľmi a pod</a:t>
            </a:r>
            <a:r>
              <a:rPr lang="sk-SK" sz="2400" dirty="0" smtClean="0"/>
              <a:t>.</a:t>
            </a:r>
          </a:p>
          <a:p>
            <a:pPr marL="457200" lvl="1" indent="0">
              <a:buNone/>
            </a:pPr>
            <a:endParaRPr lang="sk-SK" sz="2400" u="sng" dirty="0" smtClean="0"/>
          </a:p>
          <a:p>
            <a:pPr marL="457200" lvl="1" indent="0">
              <a:buNone/>
            </a:pPr>
            <a:r>
              <a:rPr lang="sk-SK" sz="2400" b="1" u="sng" dirty="0" smtClean="0"/>
              <a:t>Súčasťou</a:t>
            </a:r>
            <a:r>
              <a:rPr lang="sk-SK" sz="2400" u="sng" dirty="0" smtClean="0"/>
              <a:t> jednotlivých modulov sú lokálni </a:t>
            </a:r>
            <a:r>
              <a:rPr lang="sk-SK" sz="2400" b="1" u="sng" dirty="0" smtClean="0"/>
              <a:t>podnikatelia</a:t>
            </a:r>
            <a:r>
              <a:rPr lang="sk-SK" sz="1500" dirty="0"/>
              <a:t> </a:t>
            </a:r>
            <a:r>
              <a:rPr lang="sk-SK" sz="1500" dirty="0" smtClean="0"/>
              <a:t>(vrátane absolventov UPJŠ)</a:t>
            </a:r>
            <a:endParaRPr lang="sk-SK" sz="1500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63235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3008313" cy="645775"/>
          </a:xfrm>
        </p:spPr>
        <p:txBody>
          <a:bodyPr/>
          <a:lstStyle/>
          <a:p>
            <a:r>
              <a:rPr lang="sk-SK" dirty="0" smtClean="0"/>
              <a:t>1. modul</a:t>
            </a:r>
            <a:endParaRPr lang="sk-SK" dirty="0"/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27612"/>
            <a:ext cx="4699000" cy="3524250"/>
          </a:xfrm>
        </p:spPr>
      </p:pic>
      <p:sp>
        <p:nvSpPr>
          <p:cNvPr id="5" name="Zástupný symbol textu 4"/>
          <p:cNvSpPr>
            <a:spLocks noGrp="1"/>
          </p:cNvSpPr>
          <p:nvPr>
            <p:ph type="body" sz="half" idx="2"/>
          </p:nvPr>
        </p:nvSpPr>
        <p:spPr>
          <a:xfrm>
            <a:off x="539552" y="1340768"/>
            <a:ext cx="3008313" cy="2927203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sk-SK" sz="1600" dirty="0"/>
              <a:t>p</a:t>
            </a:r>
            <a:r>
              <a:rPr lang="sk-SK" sz="1600" dirty="0" smtClean="0"/>
              <a:t>ortfólio</a:t>
            </a:r>
          </a:p>
          <a:p>
            <a:pPr marL="285750" indent="-285750">
              <a:buFontTx/>
              <a:buChar char="-"/>
            </a:pPr>
            <a:r>
              <a:rPr lang="sk-SK" sz="1600" dirty="0"/>
              <a:t>zamestnanec </a:t>
            </a:r>
            <a:r>
              <a:rPr lang="sk-SK" sz="1600" dirty="0" err="1"/>
              <a:t>vs</a:t>
            </a:r>
            <a:r>
              <a:rPr lang="sk-SK" sz="1600" dirty="0"/>
              <a:t>. </a:t>
            </a:r>
            <a:r>
              <a:rPr lang="sk-SK" sz="1600" dirty="0" smtClean="0"/>
              <a:t>podnikateľ</a:t>
            </a:r>
          </a:p>
          <a:p>
            <a:pPr marL="285750" indent="-285750">
              <a:buFontTx/>
              <a:buChar char="-"/>
            </a:pPr>
            <a:r>
              <a:rPr lang="sk-SK" sz="1600" dirty="0" err="1" smtClean="0"/>
              <a:t>networking</a:t>
            </a:r>
            <a:r>
              <a:rPr lang="sk-SK" sz="1600" dirty="0" smtClean="0"/>
              <a:t> </a:t>
            </a:r>
            <a:endParaRPr lang="sk-SK" sz="1600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717032"/>
            <a:ext cx="5148064" cy="289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153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7582" y="260648"/>
            <a:ext cx="3008313" cy="717783"/>
          </a:xfrm>
        </p:spPr>
        <p:txBody>
          <a:bodyPr/>
          <a:lstStyle/>
          <a:p>
            <a:r>
              <a:rPr lang="sk-SK" dirty="0" smtClean="0"/>
              <a:t>2.modul</a:t>
            </a:r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88640"/>
            <a:ext cx="5610390" cy="4207792"/>
          </a:xfrm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323528" y="1196752"/>
            <a:ext cx="3008313" cy="1919091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k-SK" sz="1600" dirty="0" smtClean="0"/>
              <a:t>dispozície </a:t>
            </a:r>
            <a:r>
              <a:rPr lang="sk-SK" sz="1600" dirty="0"/>
              <a:t>k </a:t>
            </a:r>
            <a:r>
              <a:rPr lang="sk-SK" sz="1600" dirty="0" smtClean="0"/>
              <a:t>podnikaniu (dotazník GET2),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1600" dirty="0" smtClean="0"/>
              <a:t>„predaj pero“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1600" dirty="0" smtClean="0"/>
              <a:t>osobnosť </a:t>
            </a:r>
            <a:r>
              <a:rPr lang="sk-SK" sz="1600" dirty="0"/>
              <a:t>podnikateľa </a:t>
            </a:r>
            <a:endParaRPr lang="sk-SK" sz="1600" dirty="0" smtClean="0"/>
          </a:p>
        </p:txBody>
      </p:sp>
      <p:pic>
        <p:nvPicPr>
          <p:cNvPr id="6" name="Obrázok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645024"/>
            <a:ext cx="5616625" cy="294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230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3008313" cy="504056"/>
          </a:xfrm>
        </p:spPr>
        <p:txBody>
          <a:bodyPr/>
          <a:lstStyle/>
          <a:p>
            <a:r>
              <a:rPr lang="sk-SK" dirty="0" smtClean="0"/>
              <a:t>3.modul</a:t>
            </a:r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24944"/>
            <a:ext cx="6107157" cy="3435275"/>
          </a:xfrm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395536" y="1556792"/>
            <a:ext cx="3008313" cy="1415035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k-SK" sz="1600" dirty="0"/>
              <a:t>kreativita </a:t>
            </a:r>
            <a:endParaRPr lang="sk-SK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sk-SK" sz="1600" dirty="0" smtClean="0"/>
              <a:t>podnikateľské príležitosti </a:t>
            </a:r>
            <a:r>
              <a:rPr lang="sk-SK" sz="1600" dirty="0"/>
              <a:t>hodnotenie príležitosti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2"/>
          <a:stretch/>
        </p:blipFill>
        <p:spPr>
          <a:xfrm>
            <a:off x="5292080" y="260648"/>
            <a:ext cx="3771900" cy="639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95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TM01790492[[fn=Skicár]]</Template>
  <TotalTime>1609</TotalTime>
  <Words>593</Words>
  <Application>Microsoft Office PowerPoint</Application>
  <PresentationFormat>Prezentácia na obrazovke (4:3)</PresentationFormat>
  <Paragraphs>108</Paragraphs>
  <Slides>17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18" baseType="lpstr">
      <vt:lpstr>Sketchbook</vt:lpstr>
      <vt:lpstr>PODNIKNI NIEČO!</vt:lpstr>
      <vt:lpstr>Podnikni nieČO! </vt:lpstr>
      <vt:lpstr>Prečo ?</vt:lpstr>
      <vt:lpstr>Na koho cielime?</vt:lpstr>
      <vt:lpstr>Čo chceme dosiahnuť?</vt:lpstr>
      <vt:lpstr>Ako to robíme?</vt:lpstr>
      <vt:lpstr>1. modul</vt:lpstr>
      <vt:lpstr>2.modul</vt:lpstr>
      <vt:lpstr>3.modul</vt:lpstr>
      <vt:lpstr>5. a 6. modul</vt:lpstr>
      <vt:lpstr>4. a 7. modul</vt:lpstr>
      <vt:lpstr>8. modul</vt:lpstr>
      <vt:lpstr>FB skupina</vt:lpstr>
      <vt:lpstr>V čom je tréning nápomocný?</vt:lpstr>
      <vt:lpstr>Feedback</vt:lpstr>
      <vt:lpstr>Plány </vt:lpstr>
      <vt:lpstr>Ďakujem za pozornosť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Podnikni niečo!</dc:title>
  <dc:creator>Zuzana</dc:creator>
  <cp:lastModifiedBy>Zuzana</cp:lastModifiedBy>
  <cp:revision>32</cp:revision>
  <dcterms:created xsi:type="dcterms:W3CDTF">2018-09-14T07:26:15Z</dcterms:created>
  <dcterms:modified xsi:type="dcterms:W3CDTF">2018-09-17T12:37:58Z</dcterms:modified>
</cp:coreProperties>
</file>