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4" r:id="rId6"/>
    <p:sldId id="266" r:id="rId7"/>
    <p:sldId id="268" r:id="rId8"/>
    <p:sldId id="260" r:id="rId9"/>
    <p:sldId id="265" r:id="rId10"/>
    <p:sldId id="263" r:id="rId11"/>
    <p:sldId id="267" r:id="rId12"/>
    <p:sldId id="258" r:id="rId13"/>
    <p:sldId id="269" r:id="rId14"/>
    <p:sldId id="25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39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style val="7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rgbClr val="1039E7"/>
                </a:solidFill>
                <a:latin typeface="+mn-lt"/>
                <a:ea typeface="+mn-ea"/>
                <a:cs typeface="+mn-cs"/>
              </a:defRPr>
            </a:pPr>
            <a:r>
              <a:rPr lang="sk-SK" dirty="0">
                <a:solidFill>
                  <a:srgbClr val="1039E7"/>
                </a:solidFill>
              </a:rPr>
              <a:t>Účastníci </a:t>
            </a:r>
            <a:r>
              <a:rPr lang="sk-SK" dirty="0" smtClean="0">
                <a:solidFill>
                  <a:srgbClr val="1039E7"/>
                </a:solidFill>
              </a:rPr>
              <a:t>projektu</a:t>
            </a:r>
            <a:endParaRPr lang="en-US" dirty="0">
              <a:solidFill>
                <a:srgbClr val="1039E7"/>
              </a:solidFill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5.5833538385826782E-2"/>
          <c:y val="0.17586336270525571"/>
          <c:w val="0.93635396161417339"/>
          <c:h val="0.7674865423544204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>
                <a:shade val="65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38</a:t>
                    </a:r>
                    <a:endParaRPr lang="en-US" dirty="0"/>
                  </a:p>
                </c:rich>
              </c:tx>
              <c:dLblPos val="inBase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inBase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dLblPos val="inBase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Trampolína</c:v>
                </c:pt>
                <c:pt idx="1">
                  <c:v>VPAC </c:v>
                </c:pt>
                <c:pt idx="2">
                  <c:v>EDC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35</c:v>
                </c:pt>
                <c:pt idx="1">
                  <c:v>12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Trampolína</c:v>
                </c:pt>
                <c:pt idx="1">
                  <c:v>VPAC </c:v>
                </c:pt>
                <c:pt idx="2">
                  <c:v>EDC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>
                <a:tint val="65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Trampolína</c:v>
                </c:pt>
                <c:pt idx="1">
                  <c:v>VPAC </c:v>
                </c:pt>
                <c:pt idx="2">
                  <c:v>EDC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gapWidth val="65"/>
        <c:axId val="57334784"/>
        <c:axId val="56951552"/>
      </c:barChart>
      <c:catAx>
        <c:axId val="57334784"/>
        <c:scaling>
          <c:orientation val="minMax"/>
        </c:scaling>
        <c:axPos val="b"/>
        <c:numFmt formatCode="General" sourceLinked="1"/>
        <c:majorTickMark val="none"/>
        <c:tickLblPos val="high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56951552"/>
        <c:crosses val="autoZero"/>
        <c:auto val="1"/>
        <c:lblAlgn val="ctr"/>
        <c:lblOffset val="100"/>
      </c:catAx>
      <c:valAx>
        <c:axId val="5695155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57334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k-SK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589F-1FA5-4E78-8C20-8DA04E7FD331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E57-DCEB-4CC7-8CDC-1F6F2FA71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118545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589F-1FA5-4E78-8C20-8DA04E7FD331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E57-DCEB-4CC7-8CDC-1F6F2FA71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677792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589F-1FA5-4E78-8C20-8DA04E7FD331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E57-DCEB-4CC7-8CDC-1F6F2FA71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1364459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589F-1FA5-4E78-8C20-8DA04E7FD331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E57-DCEB-4CC7-8CDC-1F6F2FA71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9498621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589F-1FA5-4E78-8C20-8DA04E7FD331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E57-DCEB-4CC7-8CDC-1F6F2FA71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3946881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589F-1FA5-4E78-8C20-8DA04E7FD331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E57-DCEB-4CC7-8CDC-1F6F2FA71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8984689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589F-1FA5-4E78-8C20-8DA04E7FD331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E57-DCEB-4CC7-8CDC-1F6F2FA71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602025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589F-1FA5-4E78-8C20-8DA04E7FD331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E57-DCEB-4CC7-8CDC-1F6F2FA71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89591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589F-1FA5-4E78-8C20-8DA04E7FD331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E57-DCEB-4CC7-8CDC-1F6F2FA71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95052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589F-1FA5-4E78-8C20-8DA04E7FD331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E57-DCEB-4CC7-8CDC-1F6F2FA71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5736979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589F-1FA5-4E78-8C20-8DA04E7FD331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E57-DCEB-4CC7-8CDC-1F6F2FA71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662860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2589F-1FA5-4E78-8C20-8DA04E7FD331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F0E57-DCEB-4CC7-8CDC-1F6F2FA71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053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000" b="1" dirty="0" err="1" smtClean="0">
                <a:solidFill>
                  <a:srgbClr val="1039E7"/>
                </a:solidFill>
                <a:latin typeface="Eras Bold ITC" panose="020B0907030504020204" pitchFamily="34" charset="0"/>
              </a:rPr>
              <a:t>ITrampolína</a:t>
            </a:r>
            <a:r>
              <a:rPr lang="sk-SK" sz="4000" b="1" dirty="0" smtClean="0">
                <a:solidFill>
                  <a:srgbClr val="1039E7"/>
                </a:solidFill>
                <a:latin typeface="Eras Bold ITC" panose="020B0907030504020204" pitchFamily="34" charset="0"/>
              </a:rPr>
              <a:t> pre všetkých </a:t>
            </a:r>
            <a:endParaRPr lang="en-US" sz="4000" b="1" dirty="0">
              <a:solidFill>
                <a:srgbClr val="1039E7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k-SK" sz="1800" b="1" i="1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r>
              <a:rPr lang="sk-SK" sz="1800" b="1" i="1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P</a:t>
            </a:r>
            <a:r>
              <a:rPr lang="en-US" sz="1800" b="1" i="1" dirty="0" err="1" smtClean="0">
                <a:solidFill>
                  <a:srgbClr val="1039E7"/>
                </a:solidFill>
                <a:latin typeface="Arial Black" panose="020B0A04020102020204" pitchFamily="34" charset="0"/>
              </a:rPr>
              <a:t>osilniť</a:t>
            </a:r>
            <a:r>
              <a:rPr lang="en-US" sz="1800" b="1" i="1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 </a:t>
            </a:r>
            <a:r>
              <a:rPr lang="en-US" sz="1800" b="1" i="1" dirty="0" err="1" smtClean="0">
                <a:solidFill>
                  <a:srgbClr val="1039E7"/>
                </a:solidFill>
                <a:latin typeface="Arial Black" panose="020B0A04020102020204" pitchFamily="34" charset="0"/>
              </a:rPr>
              <a:t>zamestnateľnosť</a:t>
            </a:r>
            <a:r>
              <a:rPr lang="en-US" sz="1800" b="1" i="1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 a </a:t>
            </a:r>
            <a:r>
              <a:rPr lang="en-US" sz="1800" b="1" i="1" dirty="0" err="1" smtClean="0">
                <a:solidFill>
                  <a:srgbClr val="1039E7"/>
                </a:solidFill>
                <a:latin typeface="Arial Black" panose="020B0A04020102020204" pitchFamily="34" charset="0"/>
              </a:rPr>
              <a:t>inklúziu</a:t>
            </a:r>
            <a:r>
              <a:rPr lang="en-US" sz="1800" b="1" i="1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 </a:t>
            </a:r>
            <a:r>
              <a:rPr lang="en-US" sz="1800" b="1" i="1" dirty="0" err="1" smtClean="0">
                <a:solidFill>
                  <a:srgbClr val="1039E7"/>
                </a:solidFill>
                <a:latin typeface="Arial Black" panose="020B0A04020102020204" pitchFamily="34" charset="0"/>
              </a:rPr>
              <a:t>ľudí</a:t>
            </a:r>
            <a:r>
              <a:rPr lang="en-US" sz="1800" b="1" i="1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 s</a:t>
            </a:r>
            <a:r>
              <a:rPr lang="sk-SK" sz="1800" b="1" i="1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 telesným </a:t>
            </a:r>
            <a:r>
              <a:rPr lang="en-US" sz="1800" b="1" i="1" dirty="0" err="1" smtClean="0">
                <a:solidFill>
                  <a:srgbClr val="1039E7"/>
                </a:solidFill>
                <a:latin typeface="Arial Black" panose="020B0A04020102020204" pitchFamily="34" charset="0"/>
              </a:rPr>
              <a:t>znevýhodnením</a:t>
            </a:r>
            <a:r>
              <a:rPr lang="sk-SK" sz="1800" b="1" i="1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.</a:t>
            </a:r>
            <a:r>
              <a:rPr lang="en-US" sz="1800" b="1" i="1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  </a:t>
            </a:r>
            <a:r>
              <a:rPr lang="sk-SK" sz="1800" b="1" i="1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P</a:t>
            </a:r>
            <a:r>
              <a:rPr lang="en-US" sz="1800" b="1" i="1" dirty="0" err="1" smtClean="0">
                <a:solidFill>
                  <a:srgbClr val="1039E7"/>
                </a:solidFill>
                <a:latin typeface="Arial Black" panose="020B0A04020102020204" pitchFamily="34" charset="0"/>
              </a:rPr>
              <a:t>rostredníctvom</a:t>
            </a:r>
            <a:r>
              <a:rPr lang="en-US" sz="1800" b="1" i="1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 </a:t>
            </a:r>
            <a:r>
              <a:rPr lang="sk-SK" sz="1800" b="1" i="1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inovatívneho </a:t>
            </a:r>
            <a:r>
              <a:rPr lang="en-US" sz="1800" b="1" i="1" dirty="0" err="1" smtClean="0">
                <a:solidFill>
                  <a:srgbClr val="1039E7"/>
                </a:solidFill>
                <a:latin typeface="Arial Black" panose="020B0A04020102020204" pitchFamily="34" charset="0"/>
              </a:rPr>
              <a:t>modelu</a:t>
            </a:r>
            <a:r>
              <a:rPr lang="en-US" sz="1800" b="1" i="1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 pre rozvoj </a:t>
            </a:r>
            <a:r>
              <a:rPr lang="en-US" sz="1800" b="1" i="1" dirty="0" err="1" smtClean="0">
                <a:solidFill>
                  <a:srgbClr val="1039E7"/>
                </a:solidFill>
                <a:latin typeface="Arial Black" panose="020B0A04020102020204" pitchFamily="34" charset="0"/>
              </a:rPr>
              <a:t>individuálneho</a:t>
            </a:r>
            <a:r>
              <a:rPr lang="en-US" sz="1800" b="1" i="1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 </a:t>
            </a:r>
            <a:r>
              <a:rPr lang="en-US" sz="1800" b="1" i="1" dirty="0" err="1" smtClean="0">
                <a:solidFill>
                  <a:srgbClr val="1039E7"/>
                </a:solidFill>
                <a:latin typeface="Arial Black" panose="020B0A04020102020204" pitchFamily="34" charset="0"/>
              </a:rPr>
              <a:t>potenciálu</a:t>
            </a:r>
            <a:r>
              <a:rPr lang="en-US" sz="1800" b="1" i="1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 </a:t>
            </a:r>
            <a:r>
              <a:rPr lang="en-US" sz="1800" b="1" i="1" dirty="0" err="1" smtClean="0">
                <a:solidFill>
                  <a:srgbClr val="1039E7"/>
                </a:solidFill>
                <a:latin typeface="Arial Black" panose="020B0A04020102020204" pitchFamily="34" charset="0"/>
              </a:rPr>
              <a:t>im</a:t>
            </a:r>
            <a:r>
              <a:rPr lang="en-US" sz="1800" b="1" i="1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 </a:t>
            </a:r>
            <a:r>
              <a:rPr lang="en-US" sz="1800" b="1" i="1" dirty="0" err="1" smtClean="0">
                <a:solidFill>
                  <a:srgbClr val="1039E7"/>
                </a:solidFill>
                <a:latin typeface="Arial Black" panose="020B0A04020102020204" pitchFamily="34" charset="0"/>
              </a:rPr>
              <a:t>pomôcť</a:t>
            </a:r>
            <a:r>
              <a:rPr lang="en-US" sz="1800" b="1" i="1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 </a:t>
            </a:r>
            <a:r>
              <a:rPr lang="en-US" sz="1800" b="1" i="1" dirty="0" err="1" smtClean="0">
                <a:solidFill>
                  <a:srgbClr val="1039E7"/>
                </a:solidFill>
                <a:latin typeface="Arial Black" panose="020B0A04020102020204" pitchFamily="34" charset="0"/>
              </a:rPr>
              <a:t>pri</a:t>
            </a:r>
            <a:r>
              <a:rPr lang="en-US" sz="1800" b="1" i="1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 </a:t>
            </a:r>
            <a:r>
              <a:rPr lang="en-US" sz="1800" b="1" i="1" dirty="0" err="1" smtClean="0">
                <a:solidFill>
                  <a:srgbClr val="1039E7"/>
                </a:solidFill>
                <a:latin typeface="Arial Black" panose="020B0A04020102020204" pitchFamily="34" charset="0"/>
              </a:rPr>
              <a:t>integrácii</a:t>
            </a:r>
            <a:r>
              <a:rPr lang="en-US" sz="1800" b="1" i="1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 do </a:t>
            </a:r>
            <a:r>
              <a:rPr lang="en-US" sz="1800" b="1" i="1" dirty="0" err="1" smtClean="0">
                <a:solidFill>
                  <a:srgbClr val="1039E7"/>
                </a:solidFill>
                <a:latin typeface="Arial Black" panose="020B0A04020102020204" pitchFamily="34" charset="0"/>
              </a:rPr>
              <a:t>pracovného</a:t>
            </a:r>
            <a:r>
              <a:rPr lang="en-US" sz="1800" b="1" i="1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 </a:t>
            </a:r>
            <a:r>
              <a:rPr lang="en-US" sz="1800" b="1" i="1" dirty="0" err="1" smtClean="0">
                <a:solidFill>
                  <a:srgbClr val="1039E7"/>
                </a:solidFill>
                <a:latin typeface="Arial Black" panose="020B0A04020102020204" pitchFamily="34" charset="0"/>
              </a:rPr>
              <a:t>prostredia</a:t>
            </a:r>
            <a:r>
              <a:rPr lang="sk-SK" sz="1800" b="1" i="1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 v sektore IT</a:t>
            </a:r>
            <a:r>
              <a:rPr lang="en-US" sz="1800" b="1" i="1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. </a:t>
            </a:r>
            <a:endParaRPr lang="en-US" sz="1800" b="1" i="1" dirty="0">
              <a:solidFill>
                <a:srgbClr val="1039E7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01533" y="243773"/>
            <a:ext cx="6709892" cy="10169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0665" y="5349875"/>
            <a:ext cx="10024056" cy="1007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82891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k-SK" sz="3600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302" y="-12016"/>
            <a:ext cx="4730604" cy="31537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800" y="2618316"/>
            <a:ext cx="7315200" cy="4876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302" y="3122940"/>
            <a:ext cx="4419600" cy="38004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77858" y="-12016"/>
            <a:ext cx="4514142" cy="30094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34861" y="0"/>
            <a:ext cx="4576979" cy="692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24391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8" presetClass="emph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u="sng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Čo sme sa naučili: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že technické bariéry sú odstrániteľné pomerne ľahko = otázka financií;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že individuálny prístup je potrebný;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že spolupráca kľúčových hráčov je dôležitá a náročná;</a:t>
            </a:r>
            <a:endParaRPr lang="en-US" sz="2400" dirty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že mentálne bariéry sú oveľa väčší problém, ako sa zdá;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osobná skúsenosť mentálne bariéry búra;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že IT môže byť pre všetkých.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sk-SK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endParaRPr lang="sk-SK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endParaRPr lang="sk-SK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sk-SK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sk-SK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endParaRPr lang="sk-SK" dirty="0" smtClean="0"/>
          </a:p>
          <a:p>
            <a:endParaRPr lang="sk-SK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01533" y="519421"/>
            <a:ext cx="6709892" cy="101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8016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2400" i="1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„ </a:t>
            </a:r>
            <a:r>
              <a:rPr lang="sk-SK" sz="2400" b="1" i="1" dirty="0" smtClean="0">
                <a:solidFill>
                  <a:srgbClr val="1039E7"/>
                </a:solidFill>
              </a:rPr>
              <a:t>Napriek </a:t>
            </a:r>
            <a:r>
              <a:rPr lang="sk-SK" sz="2400" b="1" i="1" dirty="0">
                <a:solidFill>
                  <a:srgbClr val="1039E7"/>
                </a:solidFill>
              </a:rPr>
              <a:t>tomu, že inklúzia a diverzita sa stávajú čoraz vyššou prioritou v korporáciách, realita často ostáva na úrovni relatívne jednoduchých výrokov typu „dosiahnuť určité percento reprezentatívnosti rôznych skupín“, „zvýšiť percento diverzity o X%“ a podobne. Prax ukazuje, že toto sú ambície, ktoré málokedy vedú ku skutočným a dlhodobým </a:t>
            </a:r>
            <a:r>
              <a:rPr lang="sk-SK" sz="2400" b="1" i="1" dirty="0" smtClean="0">
                <a:solidFill>
                  <a:srgbClr val="1039E7"/>
                </a:solidFill>
              </a:rPr>
              <a:t>zmenám</a:t>
            </a:r>
            <a:r>
              <a:rPr lang="en-US" sz="2400" b="1" i="1" dirty="0" smtClean="0">
                <a:solidFill>
                  <a:srgbClr val="1039E7"/>
                </a:solidFill>
              </a:rPr>
              <a:t>.</a:t>
            </a:r>
            <a:r>
              <a:rPr lang="sk-SK" sz="2400" b="1" i="1" dirty="0" smtClean="0">
                <a:solidFill>
                  <a:srgbClr val="1039E7"/>
                </a:solidFill>
              </a:rPr>
              <a:t> </a:t>
            </a:r>
            <a:r>
              <a:rPr lang="en-US" sz="2400" b="1" i="1" dirty="0" smtClean="0">
                <a:solidFill>
                  <a:srgbClr val="1039E7"/>
                </a:solidFill>
              </a:rPr>
              <a:t>R</a:t>
            </a:r>
            <a:r>
              <a:rPr lang="sk-SK" sz="2400" b="1" i="1" dirty="0" err="1" smtClean="0">
                <a:solidFill>
                  <a:srgbClr val="1039E7"/>
                </a:solidFill>
              </a:rPr>
              <a:t>eálny</a:t>
            </a:r>
            <a:r>
              <a:rPr lang="sk-SK" sz="2400" b="1" i="1" dirty="0" smtClean="0">
                <a:solidFill>
                  <a:srgbClr val="1039E7"/>
                </a:solidFill>
              </a:rPr>
              <a:t> </a:t>
            </a:r>
            <a:r>
              <a:rPr lang="sk-SK" sz="2400" b="1" i="1" dirty="0">
                <a:solidFill>
                  <a:srgbClr val="1039E7"/>
                </a:solidFill>
              </a:rPr>
              <a:t>vplyv týchto skupín na rozhodovanie, na rozvoj firmy a podobne, ostáva fakticky nezmenený. Inými slovami, napriek formálnym číslam, sa žiadna závažná podpora a inklúzia znevýhodnených skupín nerealizuje. Navyše dochádza k častej zámene pojmov a cieľov diverzifikácie a inklúzie. Tieto termíny sú navzájom úzko spojené, avšak inklúzia si vyžaduje omnoho hlbší dopad na organizáciu, reálnu účasť minorít a skupín, ktoré je možné považovať za znevýhodnené, na tvorbe hodnôt, rozhodnutí a </a:t>
            </a:r>
            <a:r>
              <a:rPr lang="sk-SK" sz="2400" b="1" i="1">
                <a:solidFill>
                  <a:srgbClr val="1039E7"/>
                </a:solidFill>
              </a:rPr>
              <a:t>pod</a:t>
            </a:r>
            <a:r>
              <a:rPr lang="sk-SK" sz="2400" b="1" i="1" smtClean="0">
                <a:solidFill>
                  <a:srgbClr val="1039E7"/>
                </a:solidFill>
              </a:rPr>
              <a:t>. </a:t>
            </a:r>
            <a:r>
              <a:rPr lang="en-US" sz="2400" b="1" i="1" smtClean="0">
                <a:solidFill>
                  <a:srgbClr val="1039E7"/>
                </a:solidFill>
              </a:rPr>
              <a:t>“</a:t>
            </a:r>
            <a:r>
              <a:rPr lang="sk-SK" sz="2400" b="1" i="1" dirty="0" smtClean="0">
                <a:solidFill>
                  <a:srgbClr val="1039E7"/>
                </a:solidFill>
              </a:rPr>
              <a:t> (Martin </a:t>
            </a:r>
            <a:r>
              <a:rPr lang="sk-SK" sz="2400" b="1" i="1" dirty="0" err="1" smtClean="0">
                <a:solidFill>
                  <a:srgbClr val="1039E7"/>
                </a:solidFill>
              </a:rPr>
              <a:t>Džbor</a:t>
            </a:r>
            <a:r>
              <a:rPr lang="sk-SK" sz="2400" b="1" i="1" dirty="0" smtClean="0">
                <a:solidFill>
                  <a:srgbClr val="1039E7"/>
                </a:solidFill>
              </a:rPr>
              <a:t>, </a:t>
            </a:r>
            <a:r>
              <a:rPr lang="sk-SK" sz="2400" b="1" i="1" dirty="0">
                <a:solidFill>
                  <a:srgbClr val="1039E7"/>
                </a:solidFill>
              </a:rPr>
              <a:t>riaditeľ pre Strategický rozvoj T-Systems </a:t>
            </a:r>
            <a:r>
              <a:rPr lang="sk-SK" sz="2400" b="1" i="1" dirty="0" err="1" smtClean="0">
                <a:solidFill>
                  <a:srgbClr val="1039E7"/>
                </a:solidFill>
              </a:rPr>
              <a:t>Slovakia,Košice</a:t>
            </a:r>
            <a:r>
              <a:rPr lang="sk-SK" sz="2400" b="1" i="1" dirty="0" smtClean="0">
                <a:solidFill>
                  <a:srgbClr val="1039E7"/>
                </a:solidFill>
              </a:rPr>
              <a:t>)</a:t>
            </a:r>
            <a:endParaRPr lang="en-US" sz="2400" b="1" i="1" dirty="0">
              <a:solidFill>
                <a:srgbClr val="1039E7"/>
              </a:solidFill>
            </a:endParaRPr>
          </a:p>
          <a:p>
            <a:endParaRPr lang="en-US" sz="16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01533" y="519421"/>
            <a:ext cx="6709892" cy="101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23528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u="sng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Výstupy projektu: </a:t>
            </a:r>
          </a:p>
          <a:p>
            <a:pPr marL="0" indent="0">
              <a:buNone/>
            </a:pPr>
            <a:endParaRPr lang="sk-SK" u="sng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sk-SK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Hodnotiace centrum odborného potenciálu (VPAC)</a:t>
            </a:r>
          </a:p>
          <a:p>
            <a:pPr marL="0" indent="0">
              <a:buNone/>
            </a:pPr>
            <a:r>
              <a:rPr lang="sk-SK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Centrum pre ďalší osobný rozvoj (EDC)</a:t>
            </a:r>
          </a:p>
          <a:p>
            <a:pPr marL="0" indent="0">
              <a:buNone/>
            </a:pPr>
            <a:endParaRPr lang="sk-SK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sk-SK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www.karpatskanadacia.sk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sk-SK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sk-SK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sk-SK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endParaRPr lang="sk-SK" dirty="0" smtClean="0"/>
          </a:p>
          <a:p>
            <a:endParaRPr lang="sk-SK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01533" y="519421"/>
            <a:ext cx="6709892" cy="101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54484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sk-SK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sk-SK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Ďakujem za pozornosť a som pripravená na Vaše otázky. </a:t>
            </a:r>
          </a:p>
          <a:p>
            <a:pPr marL="0" indent="0" algn="ctr">
              <a:buNone/>
            </a:pPr>
            <a:endParaRPr lang="sk-SK" dirty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2000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2000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sk-SK" sz="20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Barbara.</a:t>
            </a:r>
            <a:r>
              <a:rPr lang="en-US" sz="20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k</a:t>
            </a:r>
            <a:r>
              <a:rPr lang="sk-SK" sz="2000" dirty="0" err="1" smtClean="0">
                <a:solidFill>
                  <a:srgbClr val="1039E7"/>
                </a:solidFill>
                <a:latin typeface="Arial Black" panose="020B0A04020102020204" pitchFamily="34" charset="0"/>
              </a:rPr>
              <a:t>ollarova</a:t>
            </a:r>
            <a:r>
              <a:rPr lang="en-US" sz="20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@karpatskanadacia.sk</a:t>
            </a:r>
            <a:endParaRPr lang="sk-SK" sz="2000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01533" y="519421"/>
            <a:ext cx="6709892" cy="101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93531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k-SK" sz="3600" dirty="0" smtClean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sk-SK" sz="36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Prečo trampolína?</a:t>
            </a:r>
          </a:p>
          <a:p>
            <a:pPr marL="0" indent="0" algn="ctr">
              <a:buNone/>
            </a:pPr>
            <a:endParaRPr lang="sk-SK" sz="3600" dirty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sk-SK" sz="3600" dirty="0">
                <a:solidFill>
                  <a:srgbClr val="1039E7"/>
                </a:solidFill>
                <a:latin typeface="Arial Black" panose="020B0A04020102020204" pitchFamily="34" charset="0"/>
              </a:rPr>
              <a:t>Prečo </a:t>
            </a:r>
            <a:r>
              <a:rPr lang="sk-SK" sz="36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IT?</a:t>
            </a:r>
          </a:p>
          <a:p>
            <a:pPr marL="0" indent="0" algn="ctr">
              <a:buNone/>
            </a:pPr>
            <a:endParaRPr lang="sk-SK" sz="3600" dirty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sk-SK" sz="36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Prečo pre všetkých?</a:t>
            </a:r>
          </a:p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01533" y="519421"/>
            <a:ext cx="6709892" cy="101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593292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k-SK" sz="3600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sk-SK" sz="36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Ako?</a:t>
            </a:r>
          </a:p>
          <a:p>
            <a:pPr marL="0" indent="0" algn="ctr">
              <a:buNone/>
            </a:pPr>
            <a:r>
              <a:rPr lang="sk-SK" sz="2400" dirty="0" err="1" smtClean="0">
                <a:solidFill>
                  <a:srgbClr val="1039E7"/>
                </a:solidFill>
                <a:latin typeface="Arial Black" panose="020B0A04020102020204" pitchFamily="34" charset="0"/>
              </a:rPr>
              <a:t>medzisektorovo</a:t>
            </a:r>
            <a:r>
              <a:rPr lang="sk-SK" sz="24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, </a:t>
            </a:r>
            <a:r>
              <a:rPr lang="sk-SK" sz="2400" dirty="0" err="1" smtClean="0">
                <a:solidFill>
                  <a:srgbClr val="1039E7"/>
                </a:solidFill>
                <a:latin typeface="Arial Black" panose="020B0A04020102020204" pitchFamily="34" charset="0"/>
              </a:rPr>
              <a:t>pilotne</a:t>
            </a:r>
            <a:r>
              <a:rPr lang="sk-SK" sz="24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, agilným prístupom</a:t>
            </a:r>
          </a:p>
          <a:p>
            <a:pPr marL="0" indent="0" algn="ctr">
              <a:buNone/>
            </a:pPr>
            <a:r>
              <a:rPr lang="sk-SK" sz="36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S kým?</a:t>
            </a:r>
          </a:p>
          <a:p>
            <a:pPr marL="0" indent="0" algn="ctr">
              <a:buNone/>
            </a:pPr>
            <a:r>
              <a:rPr lang="sk-SK" sz="24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manažment korporácie, interní lektori, partneri </a:t>
            </a:r>
          </a:p>
          <a:p>
            <a:pPr marL="0" indent="0" algn="ctr">
              <a:buNone/>
            </a:pPr>
            <a:r>
              <a:rPr lang="sk-SK" sz="36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Kde?</a:t>
            </a:r>
          </a:p>
          <a:p>
            <a:pPr marL="0" indent="0" algn="ctr">
              <a:buNone/>
            </a:pPr>
            <a:r>
              <a:rPr lang="sk-SK" sz="2400" dirty="0">
                <a:solidFill>
                  <a:srgbClr val="1039E7"/>
                </a:solidFill>
                <a:latin typeface="Arial Black" panose="020B0A04020102020204" pitchFamily="34" charset="0"/>
              </a:rPr>
              <a:t>n</a:t>
            </a:r>
            <a:r>
              <a:rPr lang="sk-SK" sz="24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a neformálnej pôde (KN), vo firemnom prostredí IT spoločnosti</a:t>
            </a:r>
          </a:p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01533" y="519421"/>
            <a:ext cx="6709892" cy="101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16940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Nástroje: </a:t>
            </a:r>
          </a:p>
          <a:p>
            <a:pPr marL="0" indent="0">
              <a:buNone/>
            </a:pPr>
            <a:endParaRPr lang="sk-SK" sz="2400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sk-SK" sz="24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interaktívny tréning (TRP) – </a:t>
            </a:r>
            <a:r>
              <a:rPr lang="en-US" sz="24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(38)</a:t>
            </a:r>
            <a:endParaRPr lang="sk-SK" sz="2400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sk-SK" sz="2400" dirty="0" err="1">
                <a:solidFill>
                  <a:srgbClr val="1039E7"/>
                </a:solidFill>
                <a:latin typeface="Arial Black" panose="020B0A04020102020204" pitchFamily="34" charset="0"/>
              </a:rPr>
              <a:t>s</a:t>
            </a:r>
            <a:r>
              <a:rPr lang="sk-SK" sz="2400" dirty="0" err="1" smtClean="0">
                <a:solidFill>
                  <a:srgbClr val="1039E7"/>
                </a:solidFill>
                <a:latin typeface="Arial Black" panose="020B0A04020102020204" pitchFamily="34" charset="0"/>
              </a:rPr>
              <a:t>creening</a:t>
            </a:r>
            <a:r>
              <a:rPr lang="sk-SK" sz="24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 minimálnych požiadaviek zamestnávateľa</a:t>
            </a:r>
          </a:p>
          <a:p>
            <a:pPr marL="742950" indent="-742950">
              <a:buFont typeface="+mj-lt"/>
              <a:buAutoNum type="arabicPeriod"/>
            </a:pPr>
            <a:r>
              <a:rPr lang="sk-SK" sz="24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Hodnotiace centrum odborného potenciálu (VPAC 1</a:t>
            </a:r>
            <a:r>
              <a:rPr lang="en-US" sz="24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(29)</a:t>
            </a:r>
            <a:r>
              <a:rPr lang="sk-SK" sz="24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, VPAC 2</a:t>
            </a:r>
            <a:r>
              <a:rPr lang="en-US" sz="24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 (12)</a:t>
            </a:r>
            <a:r>
              <a:rPr lang="sk-SK" sz="24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) </a:t>
            </a:r>
          </a:p>
          <a:p>
            <a:pPr marL="742950" indent="-742950">
              <a:buFont typeface="+mj-lt"/>
              <a:buAutoNum type="arabicPeriod"/>
            </a:pPr>
            <a:r>
              <a:rPr lang="sk-SK" sz="24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Tréning interných trénerov </a:t>
            </a:r>
            <a:r>
              <a:rPr lang="en-US" sz="24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(</a:t>
            </a:r>
            <a:r>
              <a:rPr lang="sk-SK" sz="24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5</a:t>
            </a:r>
            <a:r>
              <a:rPr lang="en-US" sz="24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+2)</a:t>
            </a:r>
            <a:endParaRPr lang="sk-SK" sz="2400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sk-SK" sz="24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Rozvojové centrum pre ďalší osobný rozvoj (EDC)</a:t>
            </a:r>
            <a:r>
              <a:rPr lang="en-US" sz="24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 (12)</a:t>
            </a:r>
            <a:endParaRPr lang="sk-SK" sz="2400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sk-SK" sz="2400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01533" y="519421"/>
            <a:ext cx="6709892" cy="101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640818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VPAC (Hodnotiace centrum odb. potenciálu)</a:t>
            </a:r>
            <a:endParaRPr lang="en-US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1039E7"/>
                </a:solidFill>
              </a:rPr>
              <a:t>princíp </a:t>
            </a:r>
            <a:r>
              <a:rPr lang="sk-SK" b="1" dirty="0">
                <a:solidFill>
                  <a:srgbClr val="1039E7"/>
                </a:solidFill>
              </a:rPr>
              <a:t>„viacero očí</a:t>
            </a:r>
            <a:r>
              <a:rPr lang="sk-SK" b="1" dirty="0" smtClean="0">
                <a:solidFill>
                  <a:srgbClr val="1039E7"/>
                </a:solidFill>
              </a:rPr>
              <a:t>“</a:t>
            </a:r>
            <a:endParaRPr lang="en-US" b="1" dirty="0">
              <a:solidFill>
                <a:srgbClr val="1039E7"/>
              </a:solidFill>
            </a:endParaRPr>
          </a:p>
          <a:p>
            <a:pPr marL="0" lvl="0" indent="0">
              <a:buNone/>
            </a:pPr>
            <a:r>
              <a:rPr lang="sk-SK" b="1" dirty="0">
                <a:solidFill>
                  <a:srgbClr val="1039E7"/>
                </a:solidFill>
              </a:rPr>
              <a:t>princíp „rôzneho uhlu pohľadu</a:t>
            </a:r>
            <a:r>
              <a:rPr lang="sk-SK" b="1" dirty="0" smtClean="0">
                <a:solidFill>
                  <a:srgbClr val="1039E7"/>
                </a:solidFill>
              </a:rPr>
              <a:t>“ </a:t>
            </a:r>
            <a:endParaRPr lang="en-US" b="1" dirty="0">
              <a:solidFill>
                <a:srgbClr val="1039E7"/>
              </a:solidFill>
            </a:endParaRPr>
          </a:p>
          <a:p>
            <a:pPr marL="0" lvl="0" indent="0">
              <a:buNone/>
            </a:pPr>
            <a:r>
              <a:rPr lang="sk-SK" b="1" dirty="0">
                <a:solidFill>
                  <a:srgbClr val="1039E7"/>
                </a:solidFill>
              </a:rPr>
              <a:t>princíp „sledovania zmien v </a:t>
            </a:r>
            <a:r>
              <a:rPr lang="sk-SK" b="1" dirty="0" smtClean="0">
                <a:solidFill>
                  <a:srgbClr val="1039E7"/>
                </a:solidFill>
              </a:rPr>
              <a:t>čase</a:t>
            </a:r>
            <a:r>
              <a:rPr lang="sk-SK" dirty="0" smtClean="0">
                <a:solidFill>
                  <a:srgbClr val="1039E7"/>
                </a:solidFill>
              </a:rPr>
              <a:t>“</a:t>
            </a:r>
          </a:p>
          <a:p>
            <a:pPr marL="0" lvl="0" indent="0">
              <a:buNone/>
            </a:pPr>
            <a:r>
              <a:rPr lang="sk-SK" dirty="0">
                <a:solidFill>
                  <a:srgbClr val="1039E7"/>
                </a:solidFill>
                <a:latin typeface="Arial Black" panose="020B0A04020102020204" pitchFamily="34" charset="0"/>
              </a:rPr>
              <a:t>S</a:t>
            </a:r>
            <a:r>
              <a:rPr lang="sk-SK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ledované </a:t>
            </a:r>
            <a:r>
              <a:rPr lang="sk-SK" dirty="0">
                <a:solidFill>
                  <a:srgbClr val="1039E7"/>
                </a:solidFill>
                <a:latin typeface="Arial Black" panose="020B0A04020102020204" pitchFamily="34" charset="0"/>
              </a:rPr>
              <a:t>kľúčové k</a:t>
            </a:r>
            <a:r>
              <a:rPr lang="en-US" dirty="0" err="1" smtClean="0">
                <a:solidFill>
                  <a:srgbClr val="1039E7"/>
                </a:solidFill>
                <a:latin typeface="Arial Black" panose="020B0A04020102020204" pitchFamily="34" charset="0"/>
              </a:rPr>
              <a:t>ompetencie</a:t>
            </a:r>
            <a:r>
              <a:rPr lang="en-US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:</a:t>
            </a:r>
            <a:endParaRPr lang="sk-SK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0" lvl="0" indent="0">
              <a:buNone/>
            </a:pPr>
            <a:r>
              <a:rPr lang="sk-SK" b="1" dirty="0" smtClean="0">
                <a:solidFill>
                  <a:srgbClr val="1039E7"/>
                </a:solidFill>
              </a:rPr>
              <a:t>komunikatívnosť</a:t>
            </a:r>
            <a:r>
              <a:rPr lang="sk-SK" dirty="0" smtClean="0">
                <a:solidFill>
                  <a:srgbClr val="1039E7"/>
                </a:solidFill>
              </a:rPr>
              <a:t>, </a:t>
            </a:r>
            <a:r>
              <a:rPr lang="sk-SK" b="1" dirty="0" smtClean="0">
                <a:solidFill>
                  <a:srgbClr val="1039E7"/>
                </a:solidFill>
              </a:rPr>
              <a:t>schopnosť </a:t>
            </a:r>
            <a:r>
              <a:rPr lang="sk-SK" b="1" dirty="0">
                <a:solidFill>
                  <a:srgbClr val="1039E7"/>
                </a:solidFill>
              </a:rPr>
              <a:t>kladenia </a:t>
            </a:r>
            <a:r>
              <a:rPr lang="sk-SK" b="1" dirty="0" smtClean="0">
                <a:solidFill>
                  <a:srgbClr val="1039E7"/>
                </a:solidFill>
              </a:rPr>
              <a:t>otázok,</a:t>
            </a:r>
            <a:r>
              <a:rPr lang="sk-SK" dirty="0" smtClean="0">
                <a:solidFill>
                  <a:srgbClr val="1039E7"/>
                </a:solidFill>
              </a:rPr>
              <a:t> </a:t>
            </a:r>
            <a:r>
              <a:rPr lang="sk-SK" b="1" dirty="0">
                <a:solidFill>
                  <a:srgbClr val="1039E7"/>
                </a:solidFill>
              </a:rPr>
              <a:t>p</a:t>
            </a:r>
            <a:r>
              <a:rPr lang="sk-SK" b="1" dirty="0" smtClean="0">
                <a:solidFill>
                  <a:srgbClr val="1039E7"/>
                </a:solidFill>
              </a:rPr>
              <a:t>orozumenie úlohám,</a:t>
            </a:r>
            <a:r>
              <a:rPr lang="sk-SK" dirty="0" smtClean="0">
                <a:solidFill>
                  <a:srgbClr val="1039E7"/>
                </a:solidFill>
              </a:rPr>
              <a:t> </a:t>
            </a:r>
            <a:r>
              <a:rPr lang="sk-SK" b="1" dirty="0">
                <a:solidFill>
                  <a:srgbClr val="1039E7"/>
                </a:solidFill>
              </a:rPr>
              <a:t>r</a:t>
            </a:r>
            <a:r>
              <a:rPr lang="sk-SK" b="1" dirty="0" smtClean="0">
                <a:solidFill>
                  <a:srgbClr val="1039E7"/>
                </a:solidFill>
              </a:rPr>
              <a:t>iešenie </a:t>
            </a:r>
            <a:r>
              <a:rPr lang="sk-SK" b="1" dirty="0">
                <a:solidFill>
                  <a:srgbClr val="1039E7"/>
                </a:solidFill>
              </a:rPr>
              <a:t>stresových </a:t>
            </a:r>
            <a:r>
              <a:rPr lang="sk-SK" b="1" dirty="0" smtClean="0">
                <a:solidFill>
                  <a:srgbClr val="1039E7"/>
                </a:solidFill>
              </a:rPr>
              <a:t>situácií,</a:t>
            </a:r>
            <a:r>
              <a:rPr lang="sk-SK" dirty="0" smtClean="0">
                <a:solidFill>
                  <a:srgbClr val="1039E7"/>
                </a:solidFill>
              </a:rPr>
              <a:t> </a:t>
            </a:r>
            <a:r>
              <a:rPr lang="sk-SK" b="1" dirty="0">
                <a:solidFill>
                  <a:srgbClr val="1039E7"/>
                </a:solidFill>
              </a:rPr>
              <a:t>i</a:t>
            </a:r>
            <a:r>
              <a:rPr lang="sk-SK" b="1" dirty="0" smtClean="0">
                <a:solidFill>
                  <a:srgbClr val="1039E7"/>
                </a:solidFill>
              </a:rPr>
              <a:t>ntegrácia </a:t>
            </a:r>
            <a:r>
              <a:rPr lang="sk-SK" b="1" dirty="0">
                <a:solidFill>
                  <a:srgbClr val="1039E7"/>
                </a:solidFill>
              </a:rPr>
              <a:t>v </a:t>
            </a:r>
            <a:r>
              <a:rPr lang="sk-SK" b="1" dirty="0" smtClean="0">
                <a:solidFill>
                  <a:srgbClr val="1039E7"/>
                </a:solidFill>
              </a:rPr>
              <a:t>kolektíve</a:t>
            </a:r>
            <a:r>
              <a:rPr lang="sk-SK" dirty="0" smtClean="0">
                <a:solidFill>
                  <a:srgbClr val="1039E7"/>
                </a:solidFill>
              </a:rPr>
              <a:t>, </a:t>
            </a:r>
            <a:r>
              <a:rPr lang="sk-SK" b="1" dirty="0">
                <a:solidFill>
                  <a:srgbClr val="1039E7"/>
                </a:solidFill>
              </a:rPr>
              <a:t>r</a:t>
            </a:r>
            <a:r>
              <a:rPr lang="sk-SK" b="1" dirty="0" smtClean="0">
                <a:solidFill>
                  <a:srgbClr val="1039E7"/>
                </a:solidFill>
              </a:rPr>
              <a:t>eakcia </a:t>
            </a:r>
            <a:r>
              <a:rPr lang="sk-SK" b="1" dirty="0">
                <a:solidFill>
                  <a:srgbClr val="1039E7"/>
                </a:solidFill>
              </a:rPr>
              <a:t>na </a:t>
            </a:r>
            <a:r>
              <a:rPr lang="sk-SK" b="1" dirty="0" smtClean="0">
                <a:solidFill>
                  <a:srgbClr val="1039E7"/>
                </a:solidFill>
              </a:rPr>
              <a:t>zmeny, </a:t>
            </a:r>
            <a:r>
              <a:rPr lang="sk-SK" b="1" dirty="0" err="1">
                <a:solidFill>
                  <a:srgbClr val="1039E7"/>
                </a:solidFill>
              </a:rPr>
              <a:t>p</a:t>
            </a:r>
            <a:r>
              <a:rPr lang="sk-SK" b="1" dirty="0" err="1" smtClean="0">
                <a:solidFill>
                  <a:srgbClr val="1039E7"/>
                </a:solidFill>
              </a:rPr>
              <a:t>rioritizácia</a:t>
            </a:r>
            <a:r>
              <a:rPr lang="sk-SK" b="1" dirty="0" smtClean="0">
                <a:solidFill>
                  <a:srgbClr val="1039E7"/>
                </a:solidFill>
              </a:rPr>
              <a:t> úloh, vytrvalosť</a:t>
            </a:r>
            <a:endParaRPr lang="sk-SK" b="1" dirty="0">
              <a:solidFill>
                <a:srgbClr val="1039E7"/>
              </a:solidFill>
            </a:endParaRPr>
          </a:p>
          <a:p>
            <a:pPr marL="0" indent="0" algn="ctr"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01533" y="519421"/>
            <a:ext cx="6709892" cy="101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096119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k-SK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Odporúčania VPAC pre kandidátov so znevýhodnením</a:t>
            </a:r>
            <a:r>
              <a:rPr lang="sk-SK" sz="36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:</a:t>
            </a:r>
          </a:p>
          <a:p>
            <a:pPr marL="0" indent="0" algn="ctr">
              <a:buNone/>
            </a:pPr>
            <a:endParaRPr lang="sk-SK" sz="3600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sk-SK" b="1" u="sng" dirty="0">
                <a:solidFill>
                  <a:srgbClr val="1039E7"/>
                </a:solidFill>
              </a:rPr>
              <a:t>Príprava</a:t>
            </a:r>
            <a:r>
              <a:rPr lang="sk-SK" b="1" dirty="0">
                <a:solidFill>
                  <a:srgbClr val="1039E7"/>
                </a:solidFill>
              </a:rPr>
              <a:t>:  vopred získať čo najviac informácií o špecifických potrebách a obmedzeniach </a:t>
            </a:r>
            <a:r>
              <a:rPr lang="sk-SK" b="1" dirty="0" smtClean="0">
                <a:solidFill>
                  <a:srgbClr val="1039E7"/>
                </a:solidFill>
              </a:rPr>
              <a:t>uchádzačov</a:t>
            </a:r>
          </a:p>
          <a:p>
            <a:pPr marL="514350" indent="-514350">
              <a:buFont typeface="+mj-lt"/>
              <a:buAutoNum type="arabicPeriod"/>
            </a:pPr>
            <a:endParaRPr lang="sk-SK" b="1" dirty="0" smtClean="0">
              <a:solidFill>
                <a:srgbClr val="1039E7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sk-SK" b="1" dirty="0" smtClean="0">
                <a:solidFill>
                  <a:srgbClr val="1039E7"/>
                </a:solidFill>
              </a:rPr>
              <a:t>Vytvoriť </a:t>
            </a:r>
            <a:r>
              <a:rPr lang="sk-SK" b="1" u="sng" dirty="0" smtClean="0">
                <a:solidFill>
                  <a:srgbClr val="1039E7"/>
                </a:solidFill>
              </a:rPr>
              <a:t>heterogénnu skupinu</a:t>
            </a:r>
            <a:r>
              <a:rPr lang="sk-SK" b="1" dirty="0" smtClean="0">
                <a:solidFill>
                  <a:srgbClr val="1039E7"/>
                </a:solidFill>
              </a:rPr>
              <a:t> kandidátov </a:t>
            </a:r>
          </a:p>
          <a:p>
            <a:pPr marL="514350" indent="-514350">
              <a:buFont typeface="+mj-lt"/>
              <a:buAutoNum type="arabicPeriod"/>
            </a:pPr>
            <a:endParaRPr lang="sk-SK" b="1" dirty="0">
              <a:solidFill>
                <a:srgbClr val="1039E7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u="sng" dirty="0" err="1" smtClean="0">
                <a:solidFill>
                  <a:srgbClr val="1039E7"/>
                </a:solidFill>
              </a:rPr>
              <a:t>Sp</a:t>
            </a:r>
            <a:r>
              <a:rPr lang="sk-SK" b="1" u="sng" dirty="0" err="1">
                <a:solidFill>
                  <a:srgbClr val="1039E7"/>
                </a:solidFill>
              </a:rPr>
              <a:t>ätná</a:t>
            </a:r>
            <a:r>
              <a:rPr lang="sk-SK" b="1" u="sng" dirty="0">
                <a:solidFill>
                  <a:srgbClr val="1039E7"/>
                </a:solidFill>
              </a:rPr>
              <a:t> väzba</a:t>
            </a:r>
            <a:r>
              <a:rPr lang="sk-SK" b="1" dirty="0">
                <a:solidFill>
                  <a:srgbClr val="1039E7"/>
                </a:solidFill>
              </a:rPr>
              <a:t>: spoločná, individuálna</a:t>
            </a:r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endParaRPr lang="sk-SK" sz="3600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01533" y="519421"/>
            <a:ext cx="6709892" cy="101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23066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sk-SK" sz="3600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sk-SK" sz="32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EDC (Centrum pre ďalší osobná rozvoj):</a:t>
            </a:r>
          </a:p>
          <a:p>
            <a:pPr marL="0" indent="0" algn="ctr">
              <a:buNone/>
            </a:pPr>
            <a:endParaRPr lang="sk-SK" sz="3200" dirty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b="1" dirty="0" smtClean="0">
                <a:solidFill>
                  <a:srgbClr val="1039E7"/>
                </a:solidFill>
              </a:rPr>
              <a:t>jazykové zručnosti (</a:t>
            </a:r>
            <a:r>
              <a:rPr lang="sk-SK" b="1" dirty="0" err="1" smtClean="0">
                <a:solidFill>
                  <a:srgbClr val="1039E7"/>
                </a:solidFill>
              </a:rPr>
              <a:t>ang</a:t>
            </a:r>
            <a:r>
              <a:rPr lang="sk-SK" b="1" dirty="0" smtClean="0">
                <a:solidFill>
                  <a:srgbClr val="1039E7"/>
                </a:solidFill>
              </a:rPr>
              <a:t>., </a:t>
            </a:r>
            <a:r>
              <a:rPr lang="sk-SK" b="1" dirty="0" err="1" smtClean="0">
                <a:solidFill>
                  <a:srgbClr val="1039E7"/>
                </a:solidFill>
              </a:rPr>
              <a:t>nem</a:t>
            </a:r>
            <a:r>
              <a:rPr lang="sk-SK" b="1" dirty="0" smtClean="0">
                <a:solidFill>
                  <a:srgbClr val="1039E7"/>
                </a:solidFill>
              </a:rPr>
              <a:t>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b="1" dirty="0" smtClean="0">
                <a:solidFill>
                  <a:srgbClr val="1039E7"/>
                </a:solidFill>
              </a:rPr>
              <a:t>IT zručnosti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b="1" dirty="0" smtClean="0">
                <a:solidFill>
                  <a:srgbClr val="1039E7"/>
                </a:solidFill>
              </a:rPr>
              <a:t>Soft </a:t>
            </a:r>
            <a:r>
              <a:rPr lang="sk-SK" b="1" dirty="0" err="1" smtClean="0">
                <a:solidFill>
                  <a:srgbClr val="1039E7"/>
                </a:solidFill>
              </a:rPr>
              <a:t>skills</a:t>
            </a:r>
            <a:r>
              <a:rPr lang="sk-SK" b="1" dirty="0" smtClean="0">
                <a:solidFill>
                  <a:srgbClr val="1039E7"/>
                </a:solidFill>
              </a:rPr>
              <a:t> (prezentačné, komunikačné, tímová práca)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b="1" dirty="0" smtClean="0">
                <a:solidFill>
                  <a:srgbClr val="1039E7"/>
                </a:solidFill>
              </a:rPr>
              <a:t>Podpora pracovného psychológa (individuálna)</a:t>
            </a:r>
          </a:p>
          <a:p>
            <a:pPr>
              <a:buFont typeface="Wingdings" panose="05000000000000000000" pitchFamily="2" charset="2"/>
              <a:buChar char="ü"/>
            </a:pPr>
            <a:endParaRPr lang="sk-SK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sk-SK" sz="3600" b="1" dirty="0">
                <a:solidFill>
                  <a:srgbClr val="1039E7"/>
                </a:solidFill>
                <a:latin typeface="Arial Black" panose="020B0A04020102020204" pitchFamily="34" charset="0"/>
              </a:rPr>
              <a:t>i</a:t>
            </a:r>
            <a:r>
              <a:rPr lang="sk-SK" sz="3600" b="1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ndividuálny prístup </a:t>
            </a:r>
            <a:endParaRPr lang="en-US" sz="3600" b="1" dirty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0" lvl="0" indent="0">
              <a:buNone/>
            </a:pPr>
            <a:endParaRPr lang="sk-SK" sz="3600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01533" y="519421"/>
            <a:ext cx="6709892" cy="101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69886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3200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Princípy: </a:t>
            </a:r>
          </a:p>
          <a:p>
            <a:pPr marL="0" indent="0">
              <a:buNone/>
            </a:pPr>
            <a:endParaRPr lang="sk-SK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err="1" smtClean="0">
                <a:solidFill>
                  <a:srgbClr val="1039E7"/>
                </a:solidFill>
                <a:latin typeface="Arial Black" panose="020B0A04020102020204" pitchFamily="34" charset="0"/>
              </a:rPr>
              <a:t>Equal</a:t>
            </a:r>
            <a:r>
              <a:rPr lang="sk-SK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 </a:t>
            </a:r>
            <a:r>
              <a:rPr lang="sk-SK" dirty="0" err="1" smtClean="0">
                <a:solidFill>
                  <a:srgbClr val="1039E7"/>
                </a:solidFill>
                <a:latin typeface="Arial Black" panose="020B0A04020102020204" pitchFamily="34" charset="0"/>
              </a:rPr>
              <a:t>treatment</a:t>
            </a:r>
            <a:r>
              <a:rPr lang="sk-SK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 (princíp rovnakého zaobchádzania)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Individuálny prístup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>
                <a:solidFill>
                  <a:srgbClr val="1039E7"/>
                </a:solidFill>
                <a:latin typeface="Arial Black" panose="020B0A04020102020204" pitchFamily="34" charset="0"/>
              </a:rPr>
              <a:t>inklúzia = vzájomná akceptácia (prijatie)</a:t>
            </a:r>
            <a:endParaRPr lang="sk-SK" dirty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dirty="0" smtClean="0"/>
          </a:p>
          <a:p>
            <a:endParaRPr lang="sk-SK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01533" y="519421"/>
            <a:ext cx="6709892" cy="101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570522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k-SK" sz="3200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sk-SK" sz="3600" dirty="0" smtClean="0">
              <a:solidFill>
                <a:srgbClr val="1039E7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01533" y="519421"/>
            <a:ext cx="6709892" cy="1016969"/>
          </a:xfrm>
          <a:prstGeom prst="rect">
            <a:avLst/>
          </a:prstGeom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xmlns="" val="4263124448"/>
              </p:ext>
            </p:extLst>
          </p:nvPr>
        </p:nvGraphicFramePr>
        <p:xfrm>
          <a:off x="1942563" y="2043877"/>
          <a:ext cx="7843520" cy="484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6262748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338</Words>
  <Application>Microsoft Office PowerPoint</Application>
  <PresentationFormat>Custom</PresentationFormat>
  <Paragraphs>97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ITrampolína pre všetkých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Kollarova</dc:creator>
  <cp:lastModifiedBy>jassova</cp:lastModifiedBy>
  <cp:revision>50</cp:revision>
  <dcterms:created xsi:type="dcterms:W3CDTF">2018-09-06T09:22:36Z</dcterms:created>
  <dcterms:modified xsi:type="dcterms:W3CDTF">2018-09-17T07:02:14Z</dcterms:modified>
</cp:coreProperties>
</file>